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en-NZ"/>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lvl1pPr>
              <a:defRPr/>
            </a:lvl1pPr>
          </a:lstStyle>
          <a:p>
            <a:endParaRPr lang="en-NZ"/>
          </a:p>
        </p:txBody>
      </p:sp>
      <p:sp>
        <p:nvSpPr>
          <p:cNvPr id="5" name="Footer Placeholder 4"/>
          <p:cNvSpPr>
            <a:spLocks noGrp="1"/>
          </p:cNvSpPr>
          <p:nvPr>
            <p:ph type="ftr" sz="quarter" idx="11"/>
          </p:nvPr>
        </p:nvSpPr>
        <p:spPr/>
        <p:txBody>
          <a:bodyPr/>
          <a:lstStyle>
            <a:lvl1pPr>
              <a:defRPr/>
            </a:lvl1pPr>
          </a:lstStyle>
          <a:p>
            <a:endParaRPr lang="en-NZ"/>
          </a:p>
        </p:txBody>
      </p:sp>
      <p:sp>
        <p:nvSpPr>
          <p:cNvPr id="6" name="Slide Number Placeholder 5"/>
          <p:cNvSpPr>
            <a:spLocks noGrp="1"/>
          </p:cNvSpPr>
          <p:nvPr>
            <p:ph type="sldNum" sz="quarter" idx="12"/>
          </p:nvPr>
        </p:nvSpPr>
        <p:spPr/>
        <p:txBody>
          <a:bodyPr/>
          <a:lstStyle>
            <a:lvl1pPr>
              <a:defRPr/>
            </a:lvl1pPr>
          </a:lstStyle>
          <a:p>
            <a:fld id="{2DA60CA1-85B3-4284-9AB6-E9E818F3422D}" type="slidenum">
              <a:rPr lang="en-NZ"/>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a:p>
        </p:txBody>
      </p:sp>
      <p:sp>
        <p:nvSpPr>
          <p:cNvPr id="5" name="Footer Placeholder 4"/>
          <p:cNvSpPr>
            <a:spLocks noGrp="1"/>
          </p:cNvSpPr>
          <p:nvPr>
            <p:ph type="ftr" sz="quarter" idx="11"/>
          </p:nvPr>
        </p:nvSpPr>
        <p:spPr/>
        <p:txBody>
          <a:bodyPr/>
          <a:lstStyle>
            <a:lvl1pPr>
              <a:defRPr/>
            </a:lvl1pPr>
          </a:lstStyle>
          <a:p>
            <a:endParaRPr lang="en-NZ"/>
          </a:p>
        </p:txBody>
      </p:sp>
      <p:sp>
        <p:nvSpPr>
          <p:cNvPr id="6" name="Slide Number Placeholder 5"/>
          <p:cNvSpPr>
            <a:spLocks noGrp="1"/>
          </p:cNvSpPr>
          <p:nvPr>
            <p:ph type="sldNum" sz="quarter" idx="12"/>
          </p:nvPr>
        </p:nvSpPr>
        <p:spPr/>
        <p:txBody>
          <a:bodyPr/>
          <a:lstStyle>
            <a:lvl1pPr>
              <a:defRPr/>
            </a:lvl1pPr>
          </a:lstStyle>
          <a:p>
            <a:fld id="{6F6820AC-EC70-49C7-BBA0-C55E042D3ED8}" type="slidenum">
              <a:rPr lang="en-NZ"/>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a:p>
        </p:txBody>
      </p:sp>
      <p:sp>
        <p:nvSpPr>
          <p:cNvPr id="5" name="Footer Placeholder 4"/>
          <p:cNvSpPr>
            <a:spLocks noGrp="1"/>
          </p:cNvSpPr>
          <p:nvPr>
            <p:ph type="ftr" sz="quarter" idx="11"/>
          </p:nvPr>
        </p:nvSpPr>
        <p:spPr/>
        <p:txBody>
          <a:bodyPr/>
          <a:lstStyle>
            <a:lvl1pPr>
              <a:defRPr/>
            </a:lvl1pPr>
          </a:lstStyle>
          <a:p>
            <a:endParaRPr lang="en-NZ"/>
          </a:p>
        </p:txBody>
      </p:sp>
      <p:sp>
        <p:nvSpPr>
          <p:cNvPr id="6" name="Slide Number Placeholder 5"/>
          <p:cNvSpPr>
            <a:spLocks noGrp="1"/>
          </p:cNvSpPr>
          <p:nvPr>
            <p:ph type="sldNum" sz="quarter" idx="12"/>
          </p:nvPr>
        </p:nvSpPr>
        <p:spPr/>
        <p:txBody>
          <a:bodyPr/>
          <a:lstStyle>
            <a:lvl1pPr>
              <a:defRPr/>
            </a:lvl1pPr>
          </a:lstStyle>
          <a:p>
            <a:fld id="{B4F293CD-A8C5-4C9E-8DA6-4570C461CD43}" type="slidenum">
              <a:rPr lang="en-NZ"/>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a:p>
        </p:txBody>
      </p:sp>
      <p:sp>
        <p:nvSpPr>
          <p:cNvPr id="5" name="Footer Placeholder 4"/>
          <p:cNvSpPr>
            <a:spLocks noGrp="1"/>
          </p:cNvSpPr>
          <p:nvPr>
            <p:ph type="ftr" sz="quarter" idx="11"/>
          </p:nvPr>
        </p:nvSpPr>
        <p:spPr/>
        <p:txBody>
          <a:bodyPr/>
          <a:lstStyle>
            <a:lvl1pPr>
              <a:defRPr/>
            </a:lvl1pPr>
          </a:lstStyle>
          <a:p>
            <a:endParaRPr lang="en-NZ"/>
          </a:p>
        </p:txBody>
      </p:sp>
      <p:sp>
        <p:nvSpPr>
          <p:cNvPr id="6" name="Slide Number Placeholder 5"/>
          <p:cNvSpPr>
            <a:spLocks noGrp="1"/>
          </p:cNvSpPr>
          <p:nvPr>
            <p:ph type="sldNum" sz="quarter" idx="12"/>
          </p:nvPr>
        </p:nvSpPr>
        <p:spPr/>
        <p:txBody>
          <a:bodyPr/>
          <a:lstStyle>
            <a:lvl1pPr>
              <a:defRPr/>
            </a:lvl1pPr>
          </a:lstStyle>
          <a:p>
            <a:fld id="{0AA00DBB-4C4D-4028-8D26-62AD319F22A5}" type="slidenum">
              <a:rPr lang="en-NZ"/>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NZ"/>
          </a:p>
        </p:txBody>
      </p:sp>
      <p:sp>
        <p:nvSpPr>
          <p:cNvPr id="5" name="Footer Placeholder 4"/>
          <p:cNvSpPr>
            <a:spLocks noGrp="1"/>
          </p:cNvSpPr>
          <p:nvPr>
            <p:ph type="ftr" sz="quarter" idx="11"/>
          </p:nvPr>
        </p:nvSpPr>
        <p:spPr/>
        <p:txBody>
          <a:bodyPr/>
          <a:lstStyle>
            <a:lvl1pPr>
              <a:defRPr/>
            </a:lvl1pPr>
          </a:lstStyle>
          <a:p>
            <a:endParaRPr lang="en-NZ"/>
          </a:p>
        </p:txBody>
      </p:sp>
      <p:sp>
        <p:nvSpPr>
          <p:cNvPr id="6" name="Slide Number Placeholder 5"/>
          <p:cNvSpPr>
            <a:spLocks noGrp="1"/>
          </p:cNvSpPr>
          <p:nvPr>
            <p:ph type="sldNum" sz="quarter" idx="12"/>
          </p:nvPr>
        </p:nvSpPr>
        <p:spPr/>
        <p:txBody>
          <a:bodyPr/>
          <a:lstStyle>
            <a:lvl1pPr>
              <a:defRPr/>
            </a:lvl1pPr>
          </a:lstStyle>
          <a:p>
            <a:fld id="{681D6DBC-DB04-4EE2-A66E-9B1541939968}" type="slidenum">
              <a:rPr lang="en-NZ"/>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lvl1pPr>
              <a:defRPr/>
            </a:lvl1pPr>
          </a:lstStyle>
          <a:p>
            <a:endParaRPr lang="en-NZ"/>
          </a:p>
        </p:txBody>
      </p:sp>
      <p:sp>
        <p:nvSpPr>
          <p:cNvPr id="6" name="Footer Placeholder 5"/>
          <p:cNvSpPr>
            <a:spLocks noGrp="1"/>
          </p:cNvSpPr>
          <p:nvPr>
            <p:ph type="ftr" sz="quarter" idx="11"/>
          </p:nvPr>
        </p:nvSpPr>
        <p:spPr/>
        <p:txBody>
          <a:bodyPr/>
          <a:lstStyle>
            <a:lvl1pPr>
              <a:defRPr/>
            </a:lvl1pPr>
          </a:lstStyle>
          <a:p>
            <a:endParaRPr lang="en-NZ"/>
          </a:p>
        </p:txBody>
      </p:sp>
      <p:sp>
        <p:nvSpPr>
          <p:cNvPr id="7" name="Slide Number Placeholder 6"/>
          <p:cNvSpPr>
            <a:spLocks noGrp="1"/>
          </p:cNvSpPr>
          <p:nvPr>
            <p:ph type="sldNum" sz="quarter" idx="12"/>
          </p:nvPr>
        </p:nvSpPr>
        <p:spPr/>
        <p:txBody>
          <a:bodyPr/>
          <a:lstStyle>
            <a:lvl1pPr>
              <a:defRPr/>
            </a:lvl1pPr>
          </a:lstStyle>
          <a:p>
            <a:fld id="{AE55ADE3-B376-48F1-B4D7-CCB738C3D2CE}" type="slidenum">
              <a:rPr lang="en-NZ"/>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lvl1pPr>
              <a:defRPr/>
            </a:lvl1pPr>
          </a:lstStyle>
          <a:p>
            <a:endParaRPr lang="en-NZ"/>
          </a:p>
        </p:txBody>
      </p:sp>
      <p:sp>
        <p:nvSpPr>
          <p:cNvPr id="8" name="Footer Placeholder 7"/>
          <p:cNvSpPr>
            <a:spLocks noGrp="1"/>
          </p:cNvSpPr>
          <p:nvPr>
            <p:ph type="ftr" sz="quarter" idx="11"/>
          </p:nvPr>
        </p:nvSpPr>
        <p:spPr/>
        <p:txBody>
          <a:bodyPr/>
          <a:lstStyle>
            <a:lvl1pPr>
              <a:defRPr/>
            </a:lvl1pPr>
          </a:lstStyle>
          <a:p>
            <a:endParaRPr lang="en-NZ"/>
          </a:p>
        </p:txBody>
      </p:sp>
      <p:sp>
        <p:nvSpPr>
          <p:cNvPr id="9" name="Slide Number Placeholder 8"/>
          <p:cNvSpPr>
            <a:spLocks noGrp="1"/>
          </p:cNvSpPr>
          <p:nvPr>
            <p:ph type="sldNum" sz="quarter" idx="12"/>
          </p:nvPr>
        </p:nvSpPr>
        <p:spPr/>
        <p:txBody>
          <a:bodyPr/>
          <a:lstStyle>
            <a:lvl1pPr>
              <a:defRPr/>
            </a:lvl1pPr>
          </a:lstStyle>
          <a:p>
            <a:fld id="{05EDD731-60DB-4B65-BBD9-1F51CB220789}" type="slidenum">
              <a:rPr lang="en-NZ"/>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lvl1pPr>
              <a:defRPr/>
            </a:lvl1pPr>
          </a:lstStyle>
          <a:p>
            <a:endParaRPr lang="en-NZ"/>
          </a:p>
        </p:txBody>
      </p:sp>
      <p:sp>
        <p:nvSpPr>
          <p:cNvPr id="4" name="Footer Placeholder 3"/>
          <p:cNvSpPr>
            <a:spLocks noGrp="1"/>
          </p:cNvSpPr>
          <p:nvPr>
            <p:ph type="ftr" sz="quarter" idx="11"/>
          </p:nvPr>
        </p:nvSpPr>
        <p:spPr/>
        <p:txBody>
          <a:bodyPr/>
          <a:lstStyle>
            <a:lvl1pPr>
              <a:defRPr/>
            </a:lvl1pPr>
          </a:lstStyle>
          <a:p>
            <a:endParaRPr lang="en-NZ"/>
          </a:p>
        </p:txBody>
      </p:sp>
      <p:sp>
        <p:nvSpPr>
          <p:cNvPr id="5" name="Slide Number Placeholder 4"/>
          <p:cNvSpPr>
            <a:spLocks noGrp="1"/>
          </p:cNvSpPr>
          <p:nvPr>
            <p:ph type="sldNum" sz="quarter" idx="12"/>
          </p:nvPr>
        </p:nvSpPr>
        <p:spPr/>
        <p:txBody>
          <a:bodyPr/>
          <a:lstStyle>
            <a:lvl1pPr>
              <a:defRPr/>
            </a:lvl1pPr>
          </a:lstStyle>
          <a:p>
            <a:fld id="{4F4975BC-C051-4113-8A99-F7824C846FA2}" type="slidenum">
              <a:rPr lang="en-NZ"/>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NZ"/>
          </a:p>
        </p:txBody>
      </p:sp>
      <p:sp>
        <p:nvSpPr>
          <p:cNvPr id="3" name="Footer Placeholder 2"/>
          <p:cNvSpPr>
            <a:spLocks noGrp="1"/>
          </p:cNvSpPr>
          <p:nvPr>
            <p:ph type="ftr" sz="quarter" idx="11"/>
          </p:nvPr>
        </p:nvSpPr>
        <p:spPr/>
        <p:txBody>
          <a:bodyPr/>
          <a:lstStyle>
            <a:lvl1pPr>
              <a:defRPr/>
            </a:lvl1pPr>
          </a:lstStyle>
          <a:p>
            <a:endParaRPr lang="en-NZ"/>
          </a:p>
        </p:txBody>
      </p:sp>
      <p:sp>
        <p:nvSpPr>
          <p:cNvPr id="4" name="Slide Number Placeholder 3"/>
          <p:cNvSpPr>
            <a:spLocks noGrp="1"/>
          </p:cNvSpPr>
          <p:nvPr>
            <p:ph type="sldNum" sz="quarter" idx="12"/>
          </p:nvPr>
        </p:nvSpPr>
        <p:spPr/>
        <p:txBody>
          <a:bodyPr/>
          <a:lstStyle>
            <a:lvl1pPr>
              <a:defRPr/>
            </a:lvl1pPr>
          </a:lstStyle>
          <a:p>
            <a:fld id="{BF98F0C9-0219-4668-81D4-7DA1ED5F56DC}" type="slidenum">
              <a:rPr lang="en-NZ"/>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NZ"/>
          </a:p>
        </p:txBody>
      </p:sp>
      <p:sp>
        <p:nvSpPr>
          <p:cNvPr id="6" name="Footer Placeholder 5"/>
          <p:cNvSpPr>
            <a:spLocks noGrp="1"/>
          </p:cNvSpPr>
          <p:nvPr>
            <p:ph type="ftr" sz="quarter" idx="11"/>
          </p:nvPr>
        </p:nvSpPr>
        <p:spPr/>
        <p:txBody>
          <a:bodyPr/>
          <a:lstStyle>
            <a:lvl1pPr>
              <a:defRPr/>
            </a:lvl1pPr>
          </a:lstStyle>
          <a:p>
            <a:endParaRPr lang="en-NZ"/>
          </a:p>
        </p:txBody>
      </p:sp>
      <p:sp>
        <p:nvSpPr>
          <p:cNvPr id="7" name="Slide Number Placeholder 6"/>
          <p:cNvSpPr>
            <a:spLocks noGrp="1"/>
          </p:cNvSpPr>
          <p:nvPr>
            <p:ph type="sldNum" sz="quarter" idx="12"/>
          </p:nvPr>
        </p:nvSpPr>
        <p:spPr/>
        <p:txBody>
          <a:bodyPr/>
          <a:lstStyle>
            <a:lvl1pPr>
              <a:defRPr/>
            </a:lvl1pPr>
          </a:lstStyle>
          <a:p>
            <a:fld id="{7F402E1B-4B72-49DB-B250-24351F29ABBE}" type="slidenum">
              <a:rPr lang="en-NZ"/>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NZ"/>
          </a:p>
        </p:txBody>
      </p:sp>
      <p:sp>
        <p:nvSpPr>
          <p:cNvPr id="6" name="Footer Placeholder 5"/>
          <p:cNvSpPr>
            <a:spLocks noGrp="1"/>
          </p:cNvSpPr>
          <p:nvPr>
            <p:ph type="ftr" sz="quarter" idx="11"/>
          </p:nvPr>
        </p:nvSpPr>
        <p:spPr/>
        <p:txBody>
          <a:bodyPr/>
          <a:lstStyle>
            <a:lvl1pPr>
              <a:defRPr/>
            </a:lvl1pPr>
          </a:lstStyle>
          <a:p>
            <a:endParaRPr lang="en-NZ"/>
          </a:p>
        </p:txBody>
      </p:sp>
      <p:sp>
        <p:nvSpPr>
          <p:cNvPr id="7" name="Slide Number Placeholder 6"/>
          <p:cNvSpPr>
            <a:spLocks noGrp="1"/>
          </p:cNvSpPr>
          <p:nvPr>
            <p:ph type="sldNum" sz="quarter" idx="12"/>
          </p:nvPr>
        </p:nvSpPr>
        <p:spPr/>
        <p:txBody>
          <a:bodyPr/>
          <a:lstStyle>
            <a:lvl1pPr>
              <a:defRPr/>
            </a:lvl1pPr>
          </a:lstStyle>
          <a:p>
            <a:fld id="{E112E155-A317-4702-B481-59CEED3735CB}" type="slidenum">
              <a:rPr lang="en-NZ"/>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NZ"/>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NZ"/>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C861067-60CB-4615-A0F0-2BC2163A55E6}" type="slidenum">
              <a:rPr lang="en-NZ"/>
              <a:pPr/>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a:defRPr>
      </a:lvl2pPr>
      <a:lvl3pPr algn="ctr" rtl="0" eaLnBrk="1" fontAlgn="base" hangingPunct="1">
        <a:spcBef>
          <a:spcPct val="0"/>
        </a:spcBef>
        <a:spcAft>
          <a:spcPct val="0"/>
        </a:spcAft>
        <a:defRPr sz="4400">
          <a:solidFill>
            <a:schemeClr val="tx2"/>
          </a:solidFill>
          <a:latin typeface="Times New Roman"/>
        </a:defRPr>
      </a:lvl3pPr>
      <a:lvl4pPr algn="ctr" rtl="0" eaLnBrk="1" fontAlgn="base" hangingPunct="1">
        <a:spcBef>
          <a:spcPct val="0"/>
        </a:spcBef>
        <a:spcAft>
          <a:spcPct val="0"/>
        </a:spcAft>
        <a:defRPr sz="4400">
          <a:solidFill>
            <a:schemeClr val="tx2"/>
          </a:solidFill>
          <a:latin typeface="Times New Roman"/>
        </a:defRPr>
      </a:lvl4pPr>
      <a:lvl5pPr algn="ctr" rtl="0" eaLnBrk="1" fontAlgn="base" hangingPunct="1">
        <a:spcBef>
          <a:spcPct val="0"/>
        </a:spcBef>
        <a:spcAft>
          <a:spcPct val="0"/>
        </a:spcAft>
        <a:defRPr sz="4400">
          <a:solidFill>
            <a:schemeClr val="tx2"/>
          </a:solidFill>
          <a:latin typeface="Times New Roman"/>
        </a:defRPr>
      </a:lvl5pPr>
      <a:lvl6pPr marL="457200" algn="ctr" rtl="0" eaLnBrk="1" fontAlgn="base" hangingPunct="1">
        <a:spcBef>
          <a:spcPct val="0"/>
        </a:spcBef>
        <a:spcAft>
          <a:spcPct val="0"/>
        </a:spcAft>
        <a:defRPr sz="4400">
          <a:solidFill>
            <a:schemeClr val="tx2"/>
          </a:solidFill>
          <a:latin typeface="Times New Roman"/>
        </a:defRPr>
      </a:lvl6pPr>
      <a:lvl7pPr marL="914400" algn="ctr" rtl="0" eaLnBrk="1" fontAlgn="base" hangingPunct="1">
        <a:spcBef>
          <a:spcPct val="0"/>
        </a:spcBef>
        <a:spcAft>
          <a:spcPct val="0"/>
        </a:spcAft>
        <a:defRPr sz="4400">
          <a:solidFill>
            <a:schemeClr val="tx2"/>
          </a:solidFill>
          <a:latin typeface="Times New Roman"/>
        </a:defRPr>
      </a:lvl7pPr>
      <a:lvl8pPr marL="1371600" algn="ctr" rtl="0" eaLnBrk="1" fontAlgn="base" hangingPunct="1">
        <a:spcBef>
          <a:spcPct val="0"/>
        </a:spcBef>
        <a:spcAft>
          <a:spcPct val="0"/>
        </a:spcAft>
        <a:defRPr sz="4400">
          <a:solidFill>
            <a:schemeClr val="tx2"/>
          </a:solidFill>
          <a:latin typeface="Times New Roman"/>
        </a:defRPr>
      </a:lvl8pPr>
      <a:lvl9pPr marL="1828800" algn="ctr" rtl="0" eaLnBrk="1" fontAlgn="base" hangingPunct="1">
        <a:spcBef>
          <a:spcPct val="0"/>
        </a:spcBef>
        <a:spcAft>
          <a:spcPct val="0"/>
        </a:spcAft>
        <a:defRPr sz="4400">
          <a:solidFill>
            <a:schemeClr val="tx2"/>
          </a:solidFill>
          <a:latin typeface="Times New Roman"/>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57158" y="2786058"/>
            <a:ext cx="8343900" cy="3590925"/>
          </a:xfrm>
          <a:prstGeom prst="rect">
            <a:avLst/>
          </a:prstGeom>
          <a:noFill/>
          <a:ln w="9525">
            <a:noFill/>
            <a:miter lim="800000"/>
            <a:headEnd/>
            <a:tailEnd/>
          </a:ln>
        </p:spPr>
      </p:pic>
      <p:sp>
        <p:nvSpPr>
          <p:cNvPr id="3" name="TextBox 2"/>
          <p:cNvSpPr txBox="1"/>
          <p:nvPr/>
        </p:nvSpPr>
        <p:spPr>
          <a:xfrm>
            <a:off x="571472" y="357166"/>
            <a:ext cx="8143932" cy="1446550"/>
          </a:xfrm>
          <a:prstGeom prst="rect">
            <a:avLst/>
          </a:prstGeom>
          <a:noFill/>
        </p:spPr>
        <p:txBody>
          <a:bodyPr wrap="square" rtlCol="0">
            <a:spAutoFit/>
          </a:bodyPr>
          <a:lstStyle/>
          <a:p>
            <a:pPr algn="ctr"/>
            <a:r>
              <a:rPr lang="en-US" sz="8800" dirty="0" err="1" smtClean="0"/>
              <a:t>Voicethread</a:t>
            </a:r>
            <a:r>
              <a:rPr lang="en-US" sz="8800" dirty="0" smtClean="0"/>
              <a:t>: </a:t>
            </a:r>
            <a:endParaRPr lang="en-NZ" sz="8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1538" y="4143380"/>
            <a:ext cx="7286676" cy="2308324"/>
          </a:xfrm>
          <a:prstGeom prst="rect">
            <a:avLst/>
          </a:prstGeom>
        </p:spPr>
        <p:txBody>
          <a:bodyPr wrap="square">
            <a:spAutoFit/>
          </a:bodyPr>
          <a:lstStyle/>
          <a:p>
            <a:r>
              <a:rPr lang="en-NZ" dirty="0" smtClean="0"/>
              <a:t>One </a:t>
            </a:r>
            <a:r>
              <a:rPr lang="en-NZ" dirty="0" err="1" smtClean="0"/>
              <a:t>VoiceThread</a:t>
            </a:r>
            <a:r>
              <a:rPr lang="en-NZ" dirty="0" smtClean="0"/>
              <a:t> account can have many identities (commenting avatars) associated with it. A family, a class, or an interesting person can switch identities on-the-fly without having to sign in with a different account. Think 22 kids, 45 minutes, and a project to complete - and you'll understand the wonder of this feature.</a:t>
            </a:r>
            <a:endParaRPr lang="en-NZ" dirty="0"/>
          </a:p>
        </p:txBody>
      </p:sp>
      <p:sp>
        <p:nvSpPr>
          <p:cNvPr id="4" name="TextBox 3"/>
          <p:cNvSpPr txBox="1"/>
          <p:nvPr/>
        </p:nvSpPr>
        <p:spPr>
          <a:xfrm>
            <a:off x="1571604" y="357166"/>
            <a:ext cx="6072230" cy="1015663"/>
          </a:xfrm>
          <a:prstGeom prst="rect">
            <a:avLst/>
          </a:prstGeom>
          <a:noFill/>
        </p:spPr>
        <p:txBody>
          <a:bodyPr wrap="square" rtlCol="0">
            <a:spAutoFit/>
          </a:bodyPr>
          <a:lstStyle/>
          <a:p>
            <a:pPr algn="ctr"/>
            <a:r>
              <a:rPr lang="en-US" sz="6000" dirty="0" smtClean="0"/>
              <a:t>Identities</a:t>
            </a:r>
            <a:endParaRPr lang="en-NZ" sz="6000" dirty="0"/>
          </a:p>
        </p:txBody>
      </p:sp>
      <p:pic>
        <p:nvPicPr>
          <p:cNvPr id="22531" name="Picture 3"/>
          <p:cNvPicPr>
            <a:picLocks noChangeAspect="1" noChangeArrowheads="1"/>
          </p:cNvPicPr>
          <p:nvPr/>
        </p:nvPicPr>
        <p:blipFill>
          <a:blip r:embed="rId2" cstate="print"/>
          <a:srcRect/>
          <a:stretch>
            <a:fillRect/>
          </a:stretch>
        </p:blipFill>
        <p:spPr bwMode="auto">
          <a:xfrm>
            <a:off x="3214678" y="1500174"/>
            <a:ext cx="3108403" cy="242889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3286124"/>
            <a:ext cx="8001056" cy="3416320"/>
          </a:xfrm>
          <a:prstGeom prst="rect">
            <a:avLst/>
          </a:prstGeom>
        </p:spPr>
        <p:txBody>
          <a:bodyPr wrap="square">
            <a:spAutoFit/>
          </a:bodyPr>
          <a:lstStyle/>
          <a:p>
            <a:r>
              <a:rPr lang="en-NZ" dirty="0" smtClean="0"/>
              <a:t>Any way you want it. </a:t>
            </a:r>
            <a:r>
              <a:rPr lang="en-NZ" dirty="0" err="1" smtClean="0"/>
              <a:t>VoiceThreads</a:t>
            </a:r>
            <a:r>
              <a:rPr lang="en-NZ" dirty="0" smtClean="0"/>
              <a:t> security comes in many forms, from private to public, and anywhere in between. Simple security settings allow creators to choose what the </a:t>
            </a:r>
            <a:r>
              <a:rPr lang="en-NZ" dirty="0" err="1" smtClean="0"/>
              <a:t>VoiceThread</a:t>
            </a:r>
            <a:r>
              <a:rPr lang="en-NZ" dirty="0" smtClean="0"/>
              <a:t> viewers can do. You can change these settings as often as you like.</a:t>
            </a:r>
          </a:p>
          <a:p>
            <a:r>
              <a:rPr lang="en-NZ" dirty="0" smtClean="0"/>
              <a:t>You can also easily create Groups of your friends, colleagues, or those you have common interests with, and have the Group's </a:t>
            </a:r>
            <a:r>
              <a:rPr lang="en-NZ" dirty="0" err="1" smtClean="0"/>
              <a:t>VoiceThreads</a:t>
            </a:r>
            <a:r>
              <a:rPr lang="en-NZ" dirty="0" smtClean="0"/>
              <a:t> shared and shown in one place (on your </a:t>
            </a:r>
            <a:r>
              <a:rPr lang="en-NZ" dirty="0" err="1" smtClean="0"/>
              <a:t>MyVoice</a:t>
            </a:r>
            <a:r>
              <a:rPr lang="en-NZ" dirty="0" smtClean="0"/>
              <a:t> page).</a:t>
            </a:r>
            <a:endParaRPr lang="en-NZ" dirty="0"/>
          </a:p>
        </p:txBody>
      </p:sp>
      <p:sp>
        <p:nvSpPr>
          <p:cNvPr id="3" name="TextBox 2"/>
          <p:cNvSpPr txBox="1"/>
          <p:nvPr/>
        </p:nvSpPr>
        <p:spPr>
          <a:xfrm>
            <a:off x="428596" y="357166"/>
            <a:ext cx="8001056" cy="830997"/>
          </a:xfrm>
          <a:prstGeom prst="rect">
            <a:avLst/>
          </a:prstGeom>
          <a:noFill/>
        </p:spPr>
        <p:txBody>
          <a:bodyPr wrap="square" rtlCol="0">
            <a:spAutoFit/>
          </a:bodyPr>
          <a:lstStyle/>
          <a:p>
            <a:pPr algn="ctr"/>
            <a:r>
              <a:rPr lang="en-US" sz="4800" dirty="0" smtClean="0"/>
              <a:t>Sharing and Groups</a:t>
            </a:r>
            <a:endParaRPr lang="en-NZ" sz="4800" dirty="0"/>
          </a:p>
        </p:txBody>
      </p:sp>
      <p:pic>
        <p:nvPicPr>
          <p:cNvPr id="23554" name="Picture 2"/>
          <p:cNvPicPr>
            <a:picLocks noChangeAspect="1" noChangeArrowheads="1"/>
          </p:cNvPicPr>
          <p:nvPr/>
        </p:nvPicPr>
        <p:blipFill>
          <a:blip r:embed="rId2" cstate="print"/>
          <a:srcRect/>
          <a:stretch>
            <a:fillRect/>
          </a:stretch>
        </p:blipFill>
        <p:spPr bwMode="auto">
          <a:xfrm>
            <a:off x="3286116" y="1142984"/>
            <a:ext cx="2286016" cy="2027709"/>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85720" y="3714752"/>
            <a:ext cx="8572528" cy="2700071"/>
          </a:xfrm>
          <a:prstGeom prst="rect">
            <a:avLst/>
          </a:prstGeom>
          <a:noFill/>
          <a:ln w="9525">
            <a:noFill/>
            <a:miter lim="800000"/>
            <a:headEnd/>
            <a:tailEnd/>
          </a:ln>
        </p:spPr>
      </p:pic>
      <p:sp>
        <p:nvSpPr>
          <p:cNvPr id="4" name="TextBox 3"/>
          <p:cNvSpPr txBox="1"/>
          <p:nvPr/>
        </p:nvSpPr>
        <p:spPr>
          <a:xfrm>
            <a:off x="857224" y="214290"/>
            <a:ext cx="7143800" cy="1200329"/>
          </a:xfrm>
          <a:prstGeom prst="rect">
            <a:avLst/>
          </a:prstGeom>
          <a:noFill/>
        </p:spPr>
        <p:txBody>
          <a:bodyPr wrap="square" rtlCol="0">
            <a:spAutoFit/>
          </a:bodyPr>
          <a:lstStyle/>
          <a:p>
            <a:pPr algn="ctr"/>
            <a:r>
              <a:rPr lang="en-US" sz="7200" dirty="0" smtClean="0"/>
              <a:t>Browse Tab</a:t>
            </a:r>
            <a:endParaRPr lang="en-NZ" sz="7200" dirty="0"/>
          </a:p>
        </p:txBody>
      </p:sp>
      <p:sp>
        <p:nvSpPr>
          <p:cNvPr id="3" name="TextBox 2"/>
          <p:cNvSpPr txBox="1"/>
          <p:nvPr/>
        </p:nvSpPr>
        <p:spPr>
          <a:xfrm>
            <a:off x="857224" y="1928802"/>
            <a:ext cx="7286676" cy="1200329"/>
          </a:xfrm>
          <a:prstGeom prst="rect">
            <a:avLst/>
          </a:prstGeom>
          <a:noFill/>
        </p:spPr>
        <p:txBody>
          <a:bodyPr wrap="square" rtlCol="0">
            <a:spAutoFit/>
          </a:bodyPr>
          <a:lstStyle/>
          <a:p>
            <a:r>
              <a:rPr lang="en-US" dirty="0" smtClean="0"/>
              <a:t>Browse or search through the thousands of publically available </a:t>
            </a:r>
            <a:r>
              <a:rPr lang="en-US" dirty="0" err="1" smtClean="0"/>
              <a:t>Voicethreads</a:t>
            </a:r>
            <a:r>
              <a:rPr lang="en-US" dirty="0" smtClean="0"/>
              <a:t>. If you have registered you can comment on the </a:t>
            </a:r>
            <a:r>
              <a:rPr lang="en-US" dirty="0" err="1" smtClean="0"/>
              <a:t>Voicethreads</a:t>
            </a:r>
            <a:r>
              <a:rPr lang="en-US" dirty="0" smtClean="0"/>
              <a:t>.</a:t>
            </a:r>
            <a:endParaRPr lang="en-NZ"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357158" y="2500306"/>
            <a:ext cx="8429652" cy="4095769"/>
          </a:xfrm>
          <a:prstGeom prst="rect">
            <a:avLst/>
          </a:prstGeom>
          <a:noFill/>
          <a:ln w="9525">
            <a:noFill/>
            <a:miter lim="800000"/>
            <a:headEnd/>
            <a:tailEnd/>
          </a:ln>
        </p:spPr>
      </p:pic>
      <p:sp>
        <p:nvSpPr>
          <p:cNvPr id="3" name="TextBox 2"/>
          <p:cNvSpPr txBox="1"/>
          <p:nvPr/>
        </p:nvSpPr>
        <p:spPr>
          <a:xfrm>
            <a:off x="928662" y="142852"/>
            <a:ext cx="7715304" cy="2308324"/>
          </a:xfrm>
          <a:prstGeom prst="rect">
            <a:avLst/>
          </a:prstGeom>
          <a:noFill/>
        </p:spPr>
        <p:txBody>
          <a:bodyPr wrap="square" rtlCol="0">
            <a:spAutoFit/>
          </a:bodyPr>
          <a:lstStyle/>
          <a:p>
            <a:r>
              <a:rPr lang="en-US" dirty="0" smtClean="0"/>
              <a:t>Create Tab</a:t>
            </a:r>
          </a:p>
          <a:p>
            <a:r>
              <a:rPr lang="en-US" dirty="0" smtClean="0"/>
              <a:t>Three easy steps:</a:t>
            </a:r>
          </a:p>
          <a:p>
            <a:endParaRPr lang="en-US" dirty="0"/>
          </a:p>
          <a:p>
            <a:pPr marL="457200" indent="-457200">
              <a:buAutoNum type="arabicPeriod"/>
            </a:pPr>
            <a:r>
              <a:rPr lang="en-US" dirty="0" smtClean="0"/>
              <a:t>Upload (upload your images to </a:t>
            </a:r>
            <a:r>
              <a:rPr lang="en-US" dirty="0" err="1" smtClean="0"/>
              <a:t>Voicethread</a:t>
            </a:r>
            <a:r>
              <a:rPr lang="en-US" dirty="0" smtClean="0"/>
              <a:t>)</a:t>
            </a:r>
          </a:p>
          <a:p>
            <a:pPr marL="457200" indent="-457200"/>
            <a:r>
              <a:rPr lang="en-US" dirty="0"/>
              <a:t>	</a:t>
            </a:r>
            <a:r>
              <a:rPr lang="en-US" dirty="0" smtClean="0"/>
              <a:t>Make sure your camera files are a small size otherwise they will take too long to upload.</a:t>
            </a:r>
            <a:endParaRPr lang="en-NZ"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1142976" y="2786058"/>
            <a:ext cx="7239000" cy="3505200"/>
          </a:xfrm>
          <a:prstGeom prst="rect">
            <a:avLst/>
          </a:prstGeom>
          <a:noFill/>
          <a:ln w="9525">
            <a:noFill/>
            <a:miter lim="800000"/>
            <a:headEnd/>
            <a:tailEnd/>
          </a:ln>
        </p:spPr>
      </p:pic>
      <p:sp>
        <p:nvSpPr>
          <p:cNvPr id="3" name="TextBox 2"/>
          <p:cNvSpPr txBox="1"/>
          <p:nvPr/>
        </p:nvSpPr>
        <p:spPr>
          <a:xfrm>
            <a:off x="500034" y="214290"/>
            <a:ext cx="8215370" cy="1938992"/>
          </a:xfrm>
          <a:prstGeom prst="rect">
            <a:avLst/>
          </a:prstGeom>
          <a:noFill/>
        </p:spPr>
        <p:txBody>
          <a:bodyPr wrap="square" rtlCol="0">
            <a:spAutoFit/>
          </a:bodyPr>
          <a:lstStyle/>
          <a:p>
            <a:r>
              <a:rPr lang="en-US" dirty="0" smtClean="0"/>
              <a:t>Upload your images from either your computer (you will need to know where your images are located) or </a:t>
            </a:r>
            <a:r>
              <a:rPr lang="en-US" dirty="0" err="1" smtClean="0"/>
              <a:t>Flickr</a:t>
            </a:r>
            <a:r>
              <a:rPr lang="en-US" dirty="0" smtClean="0"/>
              <a:t> or a website.</a:t>
            </a:r>
          </a:p>
          <a:p>
            <a:r>
              <a:rPr lang="en-US" dirty="0" smtClean="0"/>
              <a:t>This process can take a while if your internet connection is slow or your images are large in size. (solution: reduce the size of your images and use </a:t>
            </a:r>
            <a:r>
              <a:rPr lang="en-US" dirty="0" err="1" smtClean="0"/>
              <a:t>jpgs</a:t>
            </a:r>
            <a:r>
              <a:rPr lang="en-US" dirty="0" smtClean="0"/>
              <a:t>)</a:t>
            </a:r>
            <a:endParaRPr lang="en-NZ"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428596" y="2143116"/>
            <a:ext cx="8134350" cy="4400550"/>
          </a:xfrm>
          <a:prstGeom prst="rect">
            <a:avLst/>
          </a:prstGeom>
          <a:noFill/>
          <a:ln w="9525">
            <a:noFill/>
            <a:miter lim="800000"/>
            <a:headEnd/>
            <a:tailEnd/>
          </a:ln>
        </p:spPr>
      </p:pic>
      <p:sp>
        <p:nvSpPr>
          <p:cNvPr id="3" name="TextBox 2"/>
          <p:cNvSpPr txBox="1"/>
          <p:nvPr/>
        </p:nvSpPr>
        <p:spPr>
          <a:xfrm>
            <a:off x="500034" y="1214422"/>
            <a:ext cx="8215370" cy="461665"/>
          </a:xfrm>
          <a:prstGeom prst="rect">
            <a:avLst/>
          </a:prstGeom>
          <a:noFill/>
        </p:spPr>
        <p:txBody>
          <a:bodyPr wrap="square" rtlCol="0">
            <a:spAutoFit/>
          </a:bodyPr>
          <a:lstStyle/>
          <a:p>
            <a:pPr algn="ctr"/>
            <a:r>
              <a:rPr lang="en-US" dirty="0" smtClean="0"/>
              <a:t>Select your image location and click Open.</a:t>
            </a:r>
            <a:endParaRPr lang="en-NZ"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1714480" y="2714620"/>
            <a:ext cx="5314950" cy="3667125"/>
          </a:xfrm>
          <a:prstGeom prst="rect">
            <a:avLst/>
          </a:prstGeom>
          <a:noFill/>
          <a:ln w="9525">
            <a:noFill/>
            <a:miter lim="800000"/>
            <a:headEnd/>
            <a:tailEnd/>
          </a:ln>
        </p:spPr>
      </p:pic>
      <p:sp>
        <p:nvSpPr>
          <p:cNvPr id="3" name="TextBox 2"/>
          <p:cNvSpPr txBox="1"/>
          <p:nvPr/>
        </p:nvSpPr>
        <p:spPr>
          <a:xfrm>
            <a:off x="500034" y="928670"/>
            <a:ext cx="7715304" cy="1323439"/>
          </a:xfrm>
          <a:prstGeom prst="rect">
            <a:avLst/>
          </a:prstGeom>
          <a:noFill/>
        </p:spPr>
        <p:txBody>
          <a:bodyPr wrap="square" rtlCol="0">
            <a:spAutoFit/>
          </a:bodyPr>
          <a:lstStyle/>
          <a:p>
            <a:pPr algn="ctr"/>
            <a:r>
              <a:rPr lang="en-US" sz="4000" dirty="0" smtClean="0"/>
              <a:t>The next step is to click on the comment tab.</a:t>
            </a:r>
            <a:endParaRPr lang="en-NZ" sz="4000" dirty="0"/>
          </a:p>
        </p:txBody>
      </p:sp>
      <p:cxnSp>
        <p:nvCxnSpPr>
          <p:cNvPr id="5" name="Straight Arrow Connector 4"/>
          <p:cNvCxnSpPr/>
          <p:nvPr/>
        </p:nvCxnSpPr>
        <p:spPr bwMode="auto">
          <a:xfrm rot="5400000">
            <a:off x="1857356" y="3286124"/>
            <a:ext cx="3286148" cy="10001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1500166" y="1571612"/>
            <a:ext cx="6353175" cy="5057775"/>
          </a:xfrm>
          <a:prstGeom prst="rect">
            <a:avLst/>
          </a:prstGeom>
          <a:noFill/>
          <a:ln w="9525">
            <a:noFill/>
            <a:miter lim="800000"/>
            <a:headEnd/>
            <a:tailEnd/>
          </a:ln>
        </p:spPr>
      </p:pic>
      <p:sp>
        <p:nvSpPr>
          <p:cNvPr id="3" name="TextBox 2"/>
          <p:cNvSpPr txBox="1"/>
          <p:nvPr/>
        </p:nvSpPr>
        <p:spPr>
          <a:xfrm>
            <a:off x="357158" y="500042"/>
            <a:ext cx="8286808" cy="584775"/>
          </a:xfrm>
          <a:prstGeom prst="rect">
            <a:avLst/>
          </a:prstGeom>
          <a:noFill/>
        </p:spPr>
        <p:txBody>
          <a:bodyPr wrap="square" rtlCol="0">
            <a:spAutoFit/>
          </a:bodyPr>
          <a:lstStyle/>
          <a:p>
            <a:r>
              <a:rPr lang="en-US" sz="3200" dirty="0" smtClean="0"/>
              <a:t>To give an instruction click on the comment tab.</a:t>
            </a:r>
            <a:endParaRPr lang="en-NZ" sz="3200" dirty="0"/>
          </a:p>
        </p:txBody>
      </p:sp>
      <p:cxnSp>
        <p:nvCxnSpPr>
          <p:cNvPr id="5" name="Straight Arrow Connector 4"/>
          <p:cNvCxnSpPr/>
          <p:nvPr/>
        </p:nvCxnSpPr>
        <p:spPr bwMode="auto">
          <a:xfrm rot="16200000" flipH="1">
            <a:off x="2393141" y="3250405"/>
            <a:ext cx="4786346" cy="28575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1928794" y="1643050"/>
            <a:ext cx="5553075" cy="4981575"/>
          </a:xfrm>
          <a:prstGeom prst="rect">
            <a:avLst/>
          </a:prstGeom>
          <a:noFill/>
          <a:ln w="9525">
            <a:noFill/>
            <a:miter lim="800000"/>
            <a:headEnd/>
            <a:tailEnd/>
          </a:ln>
        </p:spPr>
      </p:pic>
      <p:sp>
        <p:nvSpPr>
          <p:cNvPr id="3" name="TextBox 2"/>
          <p:cNvSpPr txBox="1"/>
          <p:nvPr/>
        </p:nvSpPr>
        <p:spPr>
          <a:xfrm>
            <a:off x="357158" y="142852"/>
            <a:ext cx="8358246" cy="1200329"/>
          </a:xfrm>
          <a:prstGeom prst="rect">
            <a:avLst/>
          </a:prstGeom>
          <a:noFill/>
        </p:spPr>
        <p:txBody>
          <a:bodyPr wrap="square" rtlCol="0">
            <a:spAutoFit/>
          </a:bodyPr>
          <a:lstStyle/>
          <a:p>
            <a:r>
              <a:rPr lang="en-US" dirty="0" smtClean="0"/>
              <a:t>You now have the option to either make a webcam video, record with a microphone, type in a text box or upload an audio file.</a:t>
            </a:r>
          </a:p>
          <a:p>
            <a:r>
              <a:rPr lang="en-US" dirty="0" smtClean="0"/>
              <a:t>I suggest you try the text box option first.</a:t>
            </a:r>
            <a:endParaRPr lang="en-NZ" dirty="0"/>
          </a:p>
        </p:txBody>
      </p:sp>
      <p:cxnSp>
        <p:nvCxnSpPr>
          <p:cNvPr id="5" name="Straight Arrow Connector 4"/>
          <p:cNvCxnSpPr/>
          <p:nvPr/>
        </p:nvCxnSpPr>
        <p:spPr bwMode="auto">
          <a:xfrm rot="16200000" flipH="1">
            <a:off x="1893075" y="2893215"/>
            <a:ext cx="4643470" cy="142876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2143108" y="1571612"/>
            <a:ext cx="5429250" cy="4943475"/>
          </a:xfrm>
          <a:prstGeom prst="rect">
            <a:avLst/>
          </a:prstGeom>
          <a:noFill/>
          <a:ln w="9525">
            <a:noFill/>
            <a:miter lim="800000"/>
            <a:headEnd/>
            <a:tailEnd/>
          </a:ln>
        </p:spPr>
      </p:pic>
      <p:sp>
        <p:nvSpPr>
          <p:cNvPr id="3" name="TextBox 2"/>
          <p:cNvSpPr txBox="1"/>
          <p:nvPr/>
        </p:nvSpPr>
        <p:spPr>
          <a:xfrm>
            <a:off x="500034" y="285728"/>
            <a:ext cx="8215370" cy="646331"/>
          </a:xfrm>
          <a:prstGeom prst="rect">
            <a:avLst/>
          </a:prstGeom>
          <a:noFill/>
        </p:spPr>
        <p:txBody>
          <a:bodyPr wrap="square" rtlCol="0">
            <a:spAutoFit/>
          </a:bodyPr>
          <a:lstStyle/>
          <a:p>
            <a:pPr algn="ctr"/>
            <a:r>
              <a:rPr lang="en-US" sz="3600" dirty="0" smtClean="0"/>
              <a:t>Click here to type in a comment.</a:t>
            </a:r>
            <a:endParaRPr lang="en-NZ" sz="3600" dirty="0"/>
          </a:p>
        </p:txBody>
      </p:sp>
      <p:cxnSp>
        <p:nvCxnSpPr>
          <p:cNvPr id="5" name="Straight Arrow Connector 4"/>
          <p:cNvCxnSpPr/>
          <p:nvPr/>
        </p:nvCxnSpPr>
        <p:spPr bwMode="auto">
          <a:xfrm rot="16200000" flipH="1">
            <a:off x="1464447" y="2250273"/>
            <a:ext cx="5000660" cy="221457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cogdogblog.com/wp-content/uploads/2007/07/voicethread-family.jpg"/>
          <p:cNvPicPr>
            <a:picLocks noChangeAspect="1" noChangeArrowheads="1"/>
          </p:cNvPicPr>
          <p:nvPr/>
        </p:nvPicPr>
        <p:blipFill>
          <a:blip r:embed="rId2" cstate="print">
            <a:duotone>
              <a:schemeClr val="accent3">
                <a:shade val="45000"/>
                <a:satMod val="135000"/>
              </a:schemeClr>
              <a:prstClr val="white"/>
            </a:duotone>
          </a:blip>
          <a:srcRect/>
          <a:stretch>
            <a:fillRect/>
          </a:stretch>
        </p:blipFill>
        <p:spPr bwMode="auto">
          <a:xfrm>
            <a:off x="428596" y="142852"/>
            <a:ext cx="8214445" cy="6357982"/>
          </a:xfrm>
          <a:prstGeom prst="rect">
            <a:avLst/>
          </a:prstGeom>
          <a:noFill/>
        </p:spPr>
      </p:pic>
      <p:sp>
        <p:nvSpPr>
          <p:cNvPr id="4" name="Rectangle 3"/>
          <p:cNvSpPr/>
          <p:nvPr/>
        </p:nvSpPr>
        <p:spPr>
          <a:xfrm>
            <a:off x="2143108" y="1357298"/>
            <a:ext cx="4572000" cy="3970318"/>
          </a:xfrm>
          <a:prstGeom prst="rect">
            <a:avLst/>
          </a:prstGeom>
        </p:spPr>
        <p:txBody>
          <a:bodyPr wrap="square">
            <a:spAutoFit/>
          </a:bodyPr>
          <a:lstStyle/>
          <a:p>
            <a:r>
              <a:rPr lang="en-NZ" sz="3600" dirty="0" smtClean="0"/>
              <a:t>With </a:t>
            </a:r>
            <a:r>
              <a:rPr lang="en-NZ" sz="3600" dirty="0" err="1" smtClean="0"/>
              <a:t>VoiceThread</a:t>
            </a:r>
            <a:r>
              <a:rPr lang="en-NZ" sz="3600" dirty="0" smtClean="0"/>
              <a:t>, group conversations are collected and shared in one place from anywhere in the world. All with </a:t>
            </a:r>
            <a:r>
              <a:rPr lang="en-NZ" sz="3600" b="1" dirty="0" smtClean="0"/>
              <a:t>no software to install</a:t>
            </a:r>
            <a:r>
              <a:rPr lang="en-NZ" sz="3600" dirty="0" smtClean="0"/>
              <a:t>.</a:t>
            </a:r>
            <a:endParaRPr lang="en-NZ"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a:stretch>
            <a:fillRect/>
          </a:stretch>
        </p:blipFill>
        <p:spPr bwMode="auto">
          <a:xfrm>
            <a:off x="1928794" y="1714488"/>
            <a:ext cx="5505450" cy="4781550"/>
          </a:xfrm>
          <a:prstGeom prst="rect">
            <a:avLst/>
          </a:prstGeom>
          <a:noFill/>
          <a:ln w="9525">
            <a:noFill/>
            <a:miter lim="800000"/>
            <a:headEnd/>
            <a:tailEnd/>
          </a:ln>
        </p:spPr>
      </p:pic>
      <p:sp>
        <p:nvSpPr>
          <p:cNvPr id="3" name="TextBox 2"/>
          <p:cNvSpPr txBox="1"/>
          <p:nvPr/>
        </p:nvSpPr>
        <p:spPr>
          <a:xfrm>
            <a:off x="642910" y="142852"/>
            <a:ext cx="7929618" cy="646331"/>
          </a:xfrm>
          <a:prstGeom prst="rect">
            <a:avLst/>
          </a:prstGeom>
          <a:noFill/>
        </p:spPr>
        <p:txBody>
          <a:bodyPr wrap="square" rtlCol="0">
            <a:spAutoFit/>
          </a:bodyPr>
          <a:lstStyle/>
          <a:p>
            <a:r>
              <a:rPr lang="en-US" sz="3600" dirty="0" smtClean="0"/>
              <a:t>Start typing in the text box by your avatar.</a:t>
            </a:r>
            <a:endParaRPr lang="en-NZ" sz="3600" dirty="0"/>
          </a:p>
        </p:txBody>
      </p:sp>
      <p:cxnSp>
        <p:nvCxnSpPr>
          <p:cNvPr id="5" name="Straight Arrow Connector 4"/>
          <p:cNvCxnSpPr/>
          <p:nvPr/>
        </p:nvCxnSpPr>
        <p:spPr bwMode="auto">
          <a:xfrm rot="16200000" flipH="1">
            <a:off x="-35751" y="2607463"/>
            <a:ext cx="4714908" cy="928694"/>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357158" y="1571612"/>
            <a:ext cx="8629650" cy="5067300"/>
          </a:xfrm>
          <a:prstGeom prst="rect">
            <a:avLst/>
          </a:prstGeom>
          <a:noFill/>
          <a:ln w="9525">
            <a:noFill/>
            <a:miter lim="800000"/>
            <a:headEnd/>
            <a:tailEnd/>
          </a:ln>
        </p:spPr>
      </p:pic>
      <p:sp>
        <p:nvSpPr>
          <p:cNvPr id="3" name="TextBox 2"/>
          <p:cNvSpPr txBox="1"/>
          <p:nvPr/>
        </p:nvSpPr>
        <p:spPr>
          <a:xfrm>
            <a:off x="214282" y="0"/>
            <a:ext cx="8929718" cy="1200329"/>
          </a:xfrm>
          <a:prstGeom prst="rect">
            <a:avLst/>
          </a:prstGeom>
          <a:noFill/>
        </p:spPr>
        <p:txBody>
          <a:bodyPr wrap="square" rtlCol="0">
            <a:spAutoFit/>
          </a:bodyPr>
          <a:lstStyle/>
          <a:p>
            <a:r>
              <a:rPr lang="en-US" dirty="0" smtClean="0"/>
              <a:t>When you click on your avatar your text box will appear with the words you typed in. Here I have given some instructions for the </a:t>
            </a:r>
            <a:r>
              <a:rPr lang="en-US" dirty="0" err="1" smtClean="0"/>
              <a:t>voicethread</a:t>
            </a:r>
            <a:r>
              <a:rPr lang="en-US" dirty="0" smtClean="0"/>
              <a:t> image. If you make a mistake click the rubbish bin.</a:t>
            </a:r>
            <a:endParaRPr lang="en-NZ" dirty="0"/>
          </a:p>
        </p:txBody>
      </p:sp>
      <p:cxnSp>
        <p:nvCxnSpPr>
          <p:cNvPr id="5" name="Straight Arrow Connector 4"/>
          <p:cNvCxnSpPr/>
          <p:nvPr/>
        </p:nvCxnSpPr>
        <p:spPr bwMode="auto">
          <a:xfrm rot="5400000">
            <a:off x="2786050" y="928670"/>
            <a:ext cx="642942" cy="35719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a:stretch>
            <a:fillRect/>
          </a:stretch>
        </p:blipFill>
        <p:spPr bwMode="auto">
          <a:xfrm>
            <a:off x="1357290" y="1500174"/>
            <a:ext cx="6667500" cy="5105400"/>
          </a:xfrm>
          <a:prstGeom prst="rect">
            <a:avLst/>
          </a:prstGeom>
          <a:noFill/>
          <a:ln w="9525">
            <a:noFill/>
            <a:miter lim="800000"/>
            <a:headEnd/>
            <a:tailEnd/>
          </a:ln>
        </p:spPr>
      </p:pic>
      <p:sp>
        <p:nvSpPr>
          <p:cNvPr id="3" name="TextBox 2"/>
          <p:cNvSpPr txBox="1"/>
          <p:nvPr/>
        </p:nvSpPr>
        <p:spPr>
          <a:xfrm>
            <a:off x="428596" y="142852"/>
            <a:ext cx="8215370" cy="1200329"/>
          </a:xfrm>
          <a:prstGeom prst="rect">
            <a:avLst/>
          </a:prstGeom>
          <a:noFill/>
        </p:spPr>
        <p:txBody>
          <a:bodyPr wrap="square" rtlCol="0">
            <a:spAutoFit/>
          </a:bodyPr>
          <a:lstStyle/>
          <a:p>
            <a:r>
              <a:rPr lang="en-US" dirty="0" smtClean="0"/>
              <a:t>Here another user has commented on my tree picture and added a text box. As other users comment there avatars will be added around the </a:t>
            </a:r>
            <a:r>
              <a:rPr lang="en-US" dirty="0" err="1" smtClean="0"/>
              <a:t>voicethread</a:t>
            </a:r>
            <a:r>
              <a:rPr lang="en-US" dirty="0" smtClean="0"/>
              <a:t>.</a:t>
            </a:r>
            <a:endParaRPr lang="en-NZ"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1357290" y="1643050"/>
            <a:ext cx="6486525" cy="5010150"/>
          </a:xfrm>
          <a:prstGeom prst="rect">
            <a:avLst/>
          </a:prstGeom>
          <a:noFill/>
          <a:ln w="9525">
            <a:noFill/>
            <a:miter lim="800000"/>
            <a:headEnd/>
            <a:tailEnd/>
          </a:ln>
        </p:spPr>
      </p:pic>
      <p:sp>
        <p:nvSpPr>
          <p:cNvPr id="3" name="TextBox 2"/>
          <p:cNvSpPr txBox="1"/>
          <p:nvPr/>
        </p:nvSpPr>
        <p:spPr>
          <a:xfrm>
            <a:off x="571440" y="428604"/>
            <a:ext cx="8572560" cy="830997"/>
          </a:xfrm>
          <a:prstGeom prst="rect">
            <a:avLst/>
          </a:prstGeom>
          <a:noFill/>
        </p:spPr>
        <p:txBody>
          <a:bodyPr wrap="square" rtlCol="0">
            <a:spAutoFit/>
          </a:bodyPr>
          <a:lstStyle/>
          <a:p>
            <a:r>
              <a:rPr lang="en-US" dirty="0" smtClean="0"/>
              <a:t>Here Lorraine has added an audio comment using her computer microphone to respond to my tree picture.</a:t>
            </a:r>
            <a:endParaRPr lang="en-NZ"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2000232" y="1571612"/>
            <a:ext cx="5600700" cy="5076825"/>
          </a:xfrm>
          <a:prstGeom prst="rect">
            <a:avLst/>
          </a:prstGeom>
          <a:noFill/>
          <a:ln w="9525">
            <a:noFill/>
            <a:miter lim="800000"/>
            <a:headEnd/>
            <a:tailEnd/>
          </a:ln>
        </p:spPr>
      </p:pic>
      <p:sp>
        <p:nvSpPr>
          <p:cNvPr id="3" name="TextBox 2"/>
          <p:cNvSpPr txBox="1"/>
          <p:nvPr/>
        </p:nvSpPr>
        <p:spPr>
          <a:xfrm>
            <a:off x="357158" y="500042"/>
            <a:ext cx="8643998" cy="830997"/>
          </a:xfrm>
          <a:prstGeom prst="rect">
            <a:avLst/>
          </a:prstGeom>
          <a:noFill/>
        </p:spPr>
        <p:txBody>
          <a:bodyPr wrap="square" rtlCol="0">
            <a:spAutoFit/>
          </a:bodyPr>
          <a:lstStyle/>
          <a:p>
            <a:r>
              <a:rPr lang="en-US" dirty="0" smtClean="0"/>
              <a:t>To make a recording using your computer microphone click on the record tab.</a:t>
            </a:r>
            <a:endParaRPr lang="en-NZ" dirty="0"/>
          </a:p>
        </p:txBody>
      </p:sp>
      <p:cxnSp>
        <p:nvCxnSpPr>
          <p:cNvPr id="5" name="Straight Arrow Connector 4"/>
          <p:cNvCxnSpPr/>
          <p:nvPr/>
        </p:nvCxnSpPr>
        <p:spPr bwMode="auto">
          <a:xfrm rot="16200000" flipH="1">
            <a:off x="392877" y="2035959"/>
            <a:ext cx="4714908" cy="321471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2071670" y="1785926"/>
            <a:ext cx="5495925" cy="4810125"/>
          </a:xfrm>
          <a:prstGeom prst="rect">
            <a:avLst/>
          </a:prstGeom>
          <a:noFill/>
          <a:ln w="9525">
            <a:noFill/>
            <a:miter lim="800000"/>
            <a:headEnd/>
            <a:tailEnd/>
          </a:ln>
        </p:spPr>
      </p:pic>
      <p:sp>
        <p:nvSpPr>
          <p:cNvPr id="3" name="TextBox 2"/>
          <p:cNvSpPr txBox="1"/>
          <p:nvPr/>
        </p:nvSpPr>
        <p:spPr>
          <a:xfrm>
            <a:off x="571472" y="571480"/>
            <a:ext cx="8215370" cy="584775"/>
          </a:xfrm>
          <a:prstGeom prst="rect">
            <a:avLst/>
          </a:prstGeom>
          <a:noFill/>
        </p:spPr>
        <p:txBody>
          <a:bodyPr wrap="square" rtlCol="0">
            <a:spAutoFit/>
          </a:bodyPr>
          <a:lstStyle/>
          <a:p>
            <a:pPr algn="ctr"/>
            <a:r>
              <a:rPr lang="en-US" sz="3200" dirty="0" smtClean="0"/>
              <a:t>Click on the Allow tab to make your recording.</a:t>
            </a:r>
            <a:endParaRPr lang="en-NZ" sz="3200" dirty="0"/>
          </a:p>
        </p:txBody>
      </p:sp>
      <p:cxnSp>
        <p:nvCxnSpPr>
          <p:cNvPr id="5" name="Straight Arrow Connector 4"/>
          <p:cNvCxnSpPr/>
          <p:nvPr/>
        </p:nvCxnSpPr>
        <p:spPr bwMode="auto">
          <a:xfrm rot="16200000" flipH="1">
            <a:off x="2321703" y="2178835"/>
            <a:ext cx="3357586" cy="10001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2214546" y="1857364"/>
            <a:ext cx="5467350" cy="4733925"/>
          </a:xfrm>
          <a:prstGeom prst="rect">
            <a:avLst/>
          </a:prstGeom>
          <a:noFill/>
          <a:ln w="9525">
            <a:noFill/>
            <a:miter lim="800000"/>
            <a:headEnd/>
            <a:tailEnd/>
          </a:ln>
        </p:spPr>
      </p:pic>
      <p:sp>
        <p:nvSpPr>
          <p:cNvPr id="3" name="TextBox 2"/>
          <p:cNvSpPr txBox="1"/>
          <p:nvPr/>
        </p:nvSpPr>
        <p:spPr>
          <a:xfrm>
            <a:off x="357158" y="214290"/>
            <a:ext cx="8429684" cy="1569660"/>
          </a:xfrm>
          <a:prstGeom prst="rect">
            <a:avLst/>
          </a:prstGeom>
          <a:noFill/>
        </p:spPr>
        <p:txBody>
          <a:bodyPr wrap="square" rtlCol="0">
            <a:spAutoFit/>
          </a:bodyPr>
          <a:lstStyle/>
          <a:p>
            <a:r>
              <a:rPr lang="en-US" dirty="0" smtClean="0"/>
              <a:t>Start talking, voice thread is recording your voice! Click stop recording when you have finished. Make it short and exciting.</a:t>
            </a:r>
          </a:p>
          <a:p>
            <a:r>
              <a:rPr lang="en-US" dirty="0" smtClean="0"/>
              <a:t>You have the option of saving the recording or discarding.</a:t>
            </a:r>
          </a:p>
          <a:p>
            <a:r>
              <a:rPr lang="en-US" dirty="0" smtClean="0"/>
              <a:t>Click save if you are happy with recording.</a:t>
            </a:r>
            <a:endParaRPr lang="en-NZ"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1428728" y="1857364"/>
            <a:ext cx="6372225" cy="4838700"/>
          </a:xfrm>
          <a:prstGeom prst="rect">
            <a:avLst/>
          </a:prstGeom>
          <a:noFill/>
          <a:ln w="9525">
            <a:noFill/>
            <a:miter lim="800000"/>
            <a:headEnd/>
            <a:tailEnd/>
          </a:ln>
        </p:spPr>
      </p:pic>
      <p:sp>
        <p:nvSpPr>
          <p:cNvPr id="3" name="TextBox 2"/>
          <p:cNvSpPr txBox="1"/>
          <p:nvPr/>
        </p:nvSpPr>
        <p:spPr>
          <a:xfrm>
            <a:off x="285720" y="214290"/>
            <a:ext cx="8858280" cy="1569660"/>
          </a:xfrm>
          <a:prstGeom prst="rect">
            <a:avLst/>
          </a:prstGeom>
          <a:noFill/>
        </p:spPr>
        <p:txBody>
          <a:bodyPr wrap="square" rtlCol="0">
            <a:spAutoFit/>
          </a:bodyPr>
          <a:lstStyle/>
          <a:p>
            <a:pPr algn="ctr"/>
            <a:r>
              <a:rPr lang="en-US" sz="3200" dirty="0" smtClean="0"/>
              <a:t>You should be able to click your avatar and hear your voice. </a:t>
            </a:r>
          </a:p>
          <a:p>
            <a:pPr algn="ctr"/>
            <a:r>
              <a:rPr lang="en-US" sz="3200" dirty="0" smtClean="0"/>
              <a:t>Don’t be shy your voice is who you are!</a:t>
            </a:r>
            <a:endParaRPr lang="en-NZ"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857224" y="1571612"/>
            <a:ext cx="7820025" cy="5114925"/>
          </a:xfrm>
          <a:prstGeom prst="rect">
            <a:avLst/>
          </a:prstGeom>
          <a:noFill/>
          <a:ln w="9525">
            <a:noFill/>
            <a:miter lim="800000"/>
            <a:headEnd/>
            <a:tailEnd/>
          </a:ln>
        </p:spPr>
      </p:pic>
      <p:sp>
        <p:nvSpPr>
          <p:cNvPr id="3" name="TextBox 2"/>
          <p:cNvSpPr txBox="1"/>
          <p:nvPr/>
        </p:nvSpPr>
        <p:spPr>
          <a:xfrm>
            <a:off x="214282" y="142852"/>
            <a:ext cx="8929718" cy="1200329"/>
          </a:xfrm>
          <a:prstGeom prst="rect">
            <a:avLst/>
          </a:prstGeom>
          <a:noFill/>
        </p:spPr>
        <p:txBody>
          <a:bodyPr wrap="square" rtlCol="0">
            <a:spAutoFit/>
          </a:bodyPr>
          <a:lstStyle/>
          <a:p>
            <a:r>
              <a:rPr lang="en-US" sz="3600" dirty="0" smtClean="0"/>
              <a:t>Enjoy your </a:t>
            </a:r>
            <a:r>
              <a:rPr lang="en-US" sz="3600" dirty="0" err="1" smtClean="0"/>
              <a:t>voicethread</a:t>
            </a:r>
            <a:r>
              <a:rPr lang="en-US" sz="3600" dirty="0" smtClean="0"/>
              <a:t> and watch it grow.</a:t>
            </a:r>
          </a:p>
          <a:p>
            <a:r>
              <a:rPr lang="en-US" sz="3600" dirty="0" smtClean="0"/>
              <a:t>It is saved automatically. </a:t>
            </a:r>
            <a:endParaRPr lang="en-NZ" sz="3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209550" y="3071810"/>
            <a:ext cx="8934450" cy="3238500"/>
          </a:xfrm>
          <a:prstGeom prst="rect">
            <a:avLst/>
          </a:prstGeom>
          <a:noFill/>
          <a:ln w="9525">
            <a:noFill/>
            <a:miter lim="800000"/>
            <a:headEnd/>
            <a:tailEnd/>
          </a:ln>
        </p:spPr>
      </p:pic>
      <p:sp>
        <p:nvSpPr>
          <p:cNvPr id="3" name="TextBox 2"/>
          <p:cNvSpPr txBox="1"/>
          <p:nvPr/>
        </p:nvSpPr>
        <p:spPr>
          <a:xfrm>
            <a:off x="357158" y="357166"/>
            <a:ext cx="8358246" cy="1446550"/>
          </a:xfrm>
          <a:prstGeom prst="rect">
            <a:avLst/>
          </a:prstGeom>
          <a:noFill/>
        </p:spPr>
        <p:txBody>
          <a:bodyPr wrap="square" rtlCol="0">
            <a:spAutoFit/>
          </a:bodyPr>
          <a:lstStyle/>
          <a:p>
            <a:pPr algn="ctr"/>
            <a:r>
              <a:rPr lang="en-US" sz="4400" dirty="0" smtClean="0"/>
              <a:t>Your </a:t>
            </a:r>
            <a:r>
              <a:rPr lang="en-US" sz="4400" dirty="0" err="1"/>
              <a:t>V</a:t>
            </a:r>
            <a:r>
              <a:rPr lang="en-US" sz="4400" dirty="0" err="1" smtClean="0"/>
              <a:t>oicethread</a:t>
            </a:r>
            <a:r>
              <a:rPr lang="en-US" sz="4400" dirty="0" smtClean="0"/>
              <a:t> will now appear in your </a:t>
            </a:r>
            <a:r>
              <a:rPr lang="en-US" sz="4400" dirty="0" err="1" smtClean="0"/>
              <a:t>MyVoice</a:t>
            </a:r>
            <a:r>
              <a:rPr lang="en-US" sz="4400" dirty="0" smtClean="0"/>
              <a:t> collection.</a:t>
            </a:r>
            <a:endParaRPr lang="en-NZ" sz="4400" dirty="0"/>
          </a:p>
        </p:txBody>
      </p:sp>
      <p:cxnSp>
        <p:nvCxnSpPr>
          <p:cNvPr id="5" name="Straight Arrow Connector 4"/>
          <p:cNvCxnSpPr/>
          <p:nvPr/>
        </p:nvCxnSpPr>
        <p:spPr bwMode="auto">
          <a:xfrm rot="10800000" flipV="1">
            <a:off x="1285852" y="1714488"/>
            <a:ext cx="2643206" cy="2357454"/>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3357562"/>
            <a:ext cx="8429684" cy="3046988"/>
          </a:xfrm>
          <a:prstGeom prst="rect">
            <a:avLst/>
          </a:prstGeom>
          <a:noFill/>
        </p:spPr>
        <p:txBody>
          <a:bodyPr wrap="square" rtlCol="0">
            <a:spAutoFit/>
          </a:bodyPr>
          <a:lstStyle/>
          <a:p>
            <a:r>
              <a:rPr lang="en-NZ" dirty="0" smtClean="0"/>
              <a:t>A </a:t>
            </a:r>
            <a:r>
              <a:rPr lang="en-NZ" dirty="0" err="1" smtClean="0"/>
              <a:t>VoiceThread</a:t>
            </a:r>
            <a:r>
              <a:rPr lang="en-NZ" dirty="0" smtClean="0"/>
              <a:t> is a collaborative, multimedia slide show that holds images, documents, and videos and allows people to navigate pages and leave comments in 5 ways - using voice (with a </a:t>
            </a:r>
            <a:r>
              <a:rPr lang="en-NZ" dirty="0" err="1" smtClean="0"/>
              <a:t>mic</a:t>
            </a:r>
            <a:r>
              <a:rPr lang="en-NZ" dirty="0" smtClean="0"/>
              <a:t> or telephone), text, audio file, or video (via a webcam). </a:t>
            </a:r>
          </a:p>
          <a:p>
            <a:endParaRPr lang="en-NZ" dirty="0"/>
          </a:p>
          <a:p>
            <a:endParaRPr lang="en-NZ" dirty="0" smtClean="0"/>
          </a:p>
          <a:p>
            <a:r>
              <a:rPr lang="en-NZ" dirty="0" smtClean="0"/>
              <a:t>Share a </a:t>
            </a:r>
            <a:r>
              <a:rPr lang="en-NZ" dirty="0" err="1" smtClean="0"/>
              <a:t>VoiceThread</a:t>
            </a:r>
            <a:r>
              <a:rPr lang="en-NZ" dirty="0" smtClean="0"/>
              <a:t> with friends, students, and colleagues for them to record comments too</a:t>
            </a:r>
            <a:endParaRPr lang="en-NZ" dirty="0"/>
          </a:p>
        </p:txBody>
      </p:sp>
      <p:sp>
        <p:nvSpPr>
          <p:cNvPr id="5" name="TextBox 4"/>
          <p:cNvSpPr txBox="1"/>
          <p:nvPr/>
        </p:nvSpPr>
        <p:spPr>
          <a:xfrm>
            <a:off x="1071538" y="571480"/>
            <a:ext cx="7358114" cy="1015663"/>
          </a:xfrm>
          <a:prstGeom prst="rect">
            <a:avLst/>
          </a:prstGeom>
          <a:noFill/>
        </p:spPr>
        <p:txBody>
          <a:bodyPr wrap="square" rtlCol="0">
            <a:spAutoFit/>
          </a:bodyPr>
          <a:lstStyle/>
          <a:p>
            <a:pPr algn="ctr"/>
            <a:r>
              <a:rPr lang="en-US" sz="6000" dirty="0" smtClean="0"/>
              <a:t>What is </a:t>
            </a:r>
            <a:r>
              <a:rPr lang="en-US" sz="6000" dirty="0" err="1" smtClean="0"/>
              <a:t>Voicethread</a:t>
            </a:r>
            <a:r>
              <a:rPr lang="en-US" sz="6000" dirty="0" smtClean="0"/>
              <a:t>?</a:t>
            </a:r>
            <a:endParaRPr lang="en-NZ" sz="6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8215370" cy="1323439"/>
          </a:xfrm>
          <a:prstGeom prst="rect">
            <a:avLst/>
          </a:prstGeom>
          <a:noFill/>
        </p:spPr>
        <p:txBody>
          <a:bodyPr wrap="square" rtlCol="0">
            <a:spAutoFit/>
          </a:bodyPr>
          <a:lstStyle/>
          <a:p>
            <a:pPr algn="ctr"/>
            <a:r>
              <a:rPr lang="en-US" sz="4000" dirty="0" smtClean="0"/>
              <a:t>Sharing</a:t>
            </a:r>
          </a:p>
          <a:p>
            <a:pPr algn="ctr"/>
            <a:r>
              <a:rPr lang="en-US" sz="4000" dirty="0" smtClean="0"/>
              <a:t>Click on the show options button.</a:t>
            </a:r>
            <a:endParaRPr lang="en-NZ" sz="4000" dirty="0"/>
          </a:p>
        </p:txBody>
      </p:sp>
      <p:pic>
        <p:nvPicPr>
          <p:cNvPr id="43010" name="Picture 2"/>
          <p:cNvPicPr>
            <a:picLocks noChangeAspect="1" noChangeArrowheads="1"/>
          </p:cNvPicPr>
          <p:nvPr/>
        </p:nvPicPr>
        <p:blipFill>
          <a:blip r:embed="rId2" cstate="print"/>
          <a:srcRect/>
          <a:stretch>
            <a:fillRect/>
          </a:stretch>
        </p:blipFill>
        <p:spPr bwMode="auto">
          <a:xfrm>
            <a:off x="928662" y="2500306"/>
            <a:ext cx="7105650" cy="3886200"/>
          </a:xfrm>
          <a:prstGeom prst="rect">
            <a:avLst/>
          </a:prstGeom>
          <a:noFill/>
          <a:ln w="9525">
            <a:noFill/>
            <a:miter lim="800000"/>
            <a:headEnd/>
            <a:tailEnd/>
          </a:ln>
        </p:spPr>
      </p:pic>
      <p:cxnSp>
        <p:nvCxnSpPr>
          <p:cNvPr id="5" name="Straight Arrow Connector 4"/>
          <p:cNvCxnSpPr/>
          <p:nvPr/>
        </p:nvCxnSpPr>
        <p:spPr bwMode="auto">
          <a:xfrm rot="16200000" flipH="1">
            <a:off x="571472" y="2857496"/>
            <a:ext cx="3214710" cy="500066"/>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3143240" y="2071678"/>
            <a:ext cx="2714637" cy="4524395"/>
          </a:xfrm>
          <a:prstGeom prst="rect">
            <a:avLst/>
          </a:prstGeom>
          <a:noFill/>
          <a:ln w="9525">
            <a:noFill/>
            <a:miter lim="800000"/>
            <a:headEnd/>
            <a:tailEnd/>
          </a:ln>
        </p:spPr>
      </p:pic>
      <p:sp>
        <p:nvSpPr>
          <p:cNvPr id="3" name="TextBox 2"/>
          <p:cNvSpPr txBox="1"/>
          <p:nvPr/>
        </p:nvSpPr>
        <p:spPr>
          <a:xfrm>
            <a:off x="214282" y="142852"/>
            <a:ext cx="8501122" cy="1200329"/>
          </a:xfrm>
          <a:prstGeom prst="rect">
            <a:avLst/>
          </a:prstGeom>
          <a:noFill/>
        </p:spPr>
        <p:txBody>
          <a:bodyPr wrap="square" rtlCol="0">
            <a:spAutoFit/>
          </a:bodyPr>
          <a:lstStyle/>
          <a:p>
            <a:r>
              <a:rPr lang="en-US" dirty="0" smtClean="0"/>
              <a:t>Here are the options available for your voice thread:</a:t>
            </a:r>
          </a:p>
          <a:p>
            <a:r>
              <a:rPr lang="en-US" dirty="0" smtClean="0"/>
              <a:t>What we are going to do is look at the sharing options.</a:t>
            </a:r>
          </a:p>
          <a:p>
            <a:r>
              <a:rPr lang="en-US" dirty="0" smtClean="0"/>
              <a:t>Click on the share button.</a:t>
            </a:r>
            <a:endParaRPr lang="en-NZ" dirty="0"/>
          </a:p>
        </p:txBody>
      </p:sp>
      <p:cxnSp>
        <p:nvCxnSpPr>
          <p:cNvPr id="5" name="Straight Arrow Connector 4"/>
          <p:cNvCxnSpPr/>
          <p:nvPr/>
        </p:nvCxnSpPr>
        <p:spPr bwMode="auto">
          <a:xfrm rot="16200000" flipH="1">
            <a:off x="571472" y="1571612"/>
            <a:ext cx="3429024" cy="285752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p:cNvPicPr>
            <a:picLocks noChangeAspect="1" noChangeArrowheads="1"/>
          </p:cNvPicPr>
          <p:nvPr/>
        </p:nvPicPr>
        <p:blipFill>
          <a:blip r:embed="rId2" cstate="print"/>
          <a:srcRect/>
          <a:stretch>
            <a:fillRect/>
          </a:stretch>
        </p:blipFill>
        <p:spPr bwMode="auto">
          <a:xfrm>
            <a:off x="214282" y="3000372"/>
            <a:ext cx="8772525" cy="3467100"/>
          </a:xfrm>
          <a:prstGeom prst="rect">
            <a:avLst/>
          </a:prstGeom>
          <a:noFill/>
          <a:ln w="9525">
            <a:noFill/>
            <a:miter lim="800000"/>
            <a:headEnd/>
            <a:tailEnd/>
          </a:ln>
        </p:spPr>
      </p:pic>
      <p:sp>
        <p:nvSpPr>
          <p:cNvPr id="5" name="TextBox 4"/>
          <p:cNvSpPr txBox="1"/>
          <p:nvPr/>
        </p:nvSpPr>
        <p:spPr>
          <a:xfrm>
            <a:off x="357158" y="214290"/>
            <a:ext cx="8429684" cy="1569660"/>
          </a:xfrm>
          <a:prstGeom prst="rect">
            <a:avLst/>
          </a:prstGeom>
          <a:noFill/>
        </p:spPr>
        <p:txBody>
          <a:bodyPr wrap="square" rtlCol="0">
            <a:spAutoFit/>
          </a:bodyPr>
          <a:lstStyle/>
          <a:p>
            <a:r>
              <a:rPr lang="en-US" dirty="0" smtClean="0"/>
              <a:t>Click on the Get a Link button to share the website address with others. They must be members of </a:t>
            </a:r>
            <a:r>
              <a:rPr lang="en-US" dirty="0" err="1"/>
              <a:t>V</a:t>
            </a:r>
            <a:r>
              <a:rPr lang="en-US" dirty="0" err="1" smtClean="0"/>
              <a:t>oicethread</a:t>
            </a:r>
            <a:r>
              <a:rPr lang="en-US" dirty="0" smtClean="0"/>
              <a:t> if they are to comment on your slide. Otherwise they can just view your presentation.</a:t>
            </a:r>
            <a:endParaRPr lang="en-NZ" dirty="0"/>
          </a:p>
        </p:txBody>
      </p:sp>
      <p:cxnSp>
        <p:nvCxnSpPr>
          <p:cNvPr id="7" name="Straight Arrow Connector 6"/>
          <p:cNvCxnSpPr/>
          <p:nvPr/>
        </p:nvCxnSpPr>
        <p:spPr bwMode="auto">
          <a:xfrm rot="16200000" flipH="1">
            <a:off x="535753" y="1035827"/>
            <a:ext cx="3571900" cy="2643206"/>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1714480" y="4714884"/>
            <a:ext cx="5667375" cy="1704975"/>
          </a:xfrm>
          <a:prstGeom prst="rect">
            <a:avLst/>
          </a:prstGeom>
          <a:noFill/>
          <a:ln w="9525">
            <a:noFill/>
            <a:miter lim="800000"/>
            <a:headEnd/>
            <a:tailEnd/>
          </a:ln>
        </p:spPr>
      </p:pic>
      <p:sp>
        <p:nvSpPr>
          <p:cNvPr id="3" name="TextBox 2"/>
          <p:cNvSpPr txBox="1"/>
          <p:nvPr/>
        </p:nvSpPr>
        <p:spPr>
          <a:xfrm>
            <a:off x="571472" y="214290"/>
            <a:ext cx="8215370" cy="3046988"/>
          </a:xfrm>
          <a:prstGeom prst="rect">
            <a:avLst/>
          </a:prstGeom>
          <a:noFill/>
        </p:spPr>
        <p:txBody>
          <a:bodyPr wrap="square" rtlCol="0">
            <a:spAutoFit/>
          </a:bodyPr>
          <a:lstStyle/>
          <a:p>
            <a:r>
              <a:rPr lang="en-US" dirty="0" smtClean="0"/>
              <a:t>Viewing Options:</a:t>
            </a:r>
          </a:p>
          <a:p>
            <a:r>
              <a:rPr lang="en-US" dirty="0" smtClean="0"/>
              <a:t>Here I have allowed :-</a:t>
            </a:r>
          </a:p>
          <a:p>
            <a:pPr>
              <a:buFont typeface="Arial" pitchFamily="34" charset="0"/>
              <a:buChar char="•"/>
            </a:pPr>
            <a:r>
              <a:rPr lang="en-US" dirty="0" smtClean="0"/>
              <a:t>Anyone to view.</a:t>
            </a:r>
          </a:p>
          <a:p>
            <a:pPr>
              <a:buFont typeface="Arial" pitchFamily="34" charset="0"/>
              <a:buChar char="•"/>
            </a:pPr>
            <a:r>
              <a:rPr lang="en-US" dirty="0" smtClean="0"/>
              <a:t>Anyone to  comment</a:t>
            </a:r>
          </a:p>
          <a:p>
            <a:pPr>
              <a:buFont typeface="Arial" pitchFamily="34" charset="0"/>
              <a:buChar char="•"/>
            </a:pPr>
            <a:r>
              <a:rPr lang="en-US" dirty="0" smtClean="0"/>
              <a:t>It is shown on the browse page so anyone can search and find it.</a:t>
            </a:r>
          </a:p>
          <a:p>
            <a:pPr>
              <a:buFont typeface="Arial" pitchFamily="34" charset="0"/>
              <a:buChar char="•"/>
            </a:pPr>
            <a:r>
              <a:rPr lang="en-US" dirty="0" smtClean="0"/>
              <a:t>I have not ticked the moderate comments (this would be necessary for a </a:t>
            </a:r>
            <a:r>
              <a:rPr lang="en-US" dirty="0" err="1" smtClean="0"/>
              <a:t>voicethread</a:t>
            </a:r>
            <a:r>
              <a:rPr lang="en-US" dirty="0" smtClean="0"/>
              <a:t> that secondary students would be commenting on.</a:t>
            </a:r>
            <a:endParaRPr lang="en-NZ"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1214414" y="2643182"/>
            <a:ext cx="6638951" cy="1529508"/>
          </a:xfrm>
          <a:prstGeom prst="rect">
            <a:avLst/>
          </a:prstGeom>
          <a:noFill/>
          <a:ln w="9525">
            <a:noFill/>
            <a:miter lim="800000"/>
            <a:headEnd/>
            <a:tailEnd/>
          </a:ln>
        </p:spPr>
      </p:pic>
      <p:sp>
        <p:nvSpPr>
          <p:cNvPr id="3" name="TextBox 2"/>
          <p:cNvSpPr txBox="1"/>
          <p:nvPr/>
        </p:nvSpPr>
        <p:spPr>
          <a:xfrm>
            <a:off x="571472" y="357166"/>
            <a:ext cx="8072494" cy="1938992"/>
          </a:xfrm>
          <a:prstGeom prst="rect">
            <a:avLst/>
          </a:prstGeom>
          <a:noFill/>
        </p:spPr>
        <p:txBody>
          <a:bodyPr wrap="square" rtlCol="0">
            <a:spAutoFit/>
          </a:bodyPr>
          <a:lstStyle/>
          <a:p>
            <a:r>
              <a:rPr lang="en-US" dirty="0" smtClean="0"/>
              <a:t>With a free account you cannot use the Groups feature.</a:t>
            </a:r>
          </a:p>
          <a:p>
            <a:endParaRPr lang="en-US" dirty="0"/>
          </a:p>
          <a:p>
            <a:r>
              <a:rPr lang="en-US" dirty="0" smtClean="0"/>
              <a:t>You can click on My Contacts and Add which will allow you to put in the email address of friends/students and invite them to comment on the </a:t>
            </a:r>
            <a:r>
              <a:rPr lang="en-US" dirty="0" err="1" smtClean="0"/>
              <a:t>Voicethread</a:t>
            </a:r>
            <a:r>
              <a:rPr lang="en-US" dirty="0" smtClean="0"/>
              <a:t>.</a:t>
            </a:r>
            <a:endParaRPr lang="en-NZ" dirty="0"/>
          </a:p>
        </p:txBody>
      </p:sp>
      <p:pic>
        <p:nvPicPr>
          <p:cNvPr id="47107" name="Picture 3"/>
          <p:cNvPicPr>
            <a:picLocks noChangeAspect="1" noChangeArrowheads="1"/>
          </p:cNvPicPr>
          <p:nvPr/>
        </p:nvPicPr>
        <p:blipFill>
          <a:blip r:embed="rId3" cstate="print"/>
          <a:srcRect/>
          <a:stretch>
            <a:fillRect/>
          </a:stretch>
        </p:blipFill>
        <p:spPr bwMode="auto">
          <a:xfrm>
            <a:off x="2500298" y="4429132"/>
            <a:ext cx="4000528" cy="2237955"/>
          </a:xfrm>
          <a:prstGeom prst="rect">
            <a:avLst/>
          </a:prstGeom>
          <a:noFill/>
          <a:ln w="9525">
            <a:noFill/>
            <a:miter lim="800000"/>
            <a:headEnd/>
            <a:tailEnd/>
          </a:ln>
        </p:spPr>
      </p:pic>
      <p:cxnSp>
        <p:nvCxnSpPr>
          <p:cNvPr id="6" name="Straight Arrow Connector 5"/>
          <p:cNvCxnSpPr/>
          <p:nvPr/>
        </p:nvCxnSpPr>
        <p:spPr bwMode="auto">
          <a:xfrm rot="16200000" flipH="1">
            <a:off x="2964645" y="1821645"/>
            <a:ext cx="1857388" cy="107157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3214678" y="3500438"/>
            <a:ext cx="2543175" cy="2867025"/>
          </a:xfrm>
          <a:prstGeom prst="rect">
            <a:avLst/>
          </a:prstGeom>
          <a:noFill/>
          <a:ln w="9525">
            <a:noFill/>
            <a:miter lim="800000"/>
            <a:headEnd/>
            <a:tailEnd/>
          </a:ln>
        </p:spPr>
      </p:pic>
      <p:sp>
        <p:nvSpPr>
          <p:cNvPr id="3" name="TextBox 2"/>
          <p:cNvSpPr txBox="1"/>
          <p:nvPr/>
        </p:nvSpPr>
        <p:spPr>
          <a:xfrm>
            <a:off x="428596" y="571480"/>
            <a:ext cx="8001056" cy="2308324"/>
          </a:xfrm>
          <a:prstGeom prst="rect">
            <a:avLst/>
          </a:prstGeom>
          <a:noFill/>
        </p:spPr>
        <p:txBody>
          <a:bodyPr wrap="square" rtlCol="0">
            <a:spAutoFit/>
          </a:bodyPr>
          <a:lstStyle/>
          <a:p>
            <a:r>
              <a:rPr lang="en-US" dirty="0" smtClean="0"/>
              <a:t>You can also edit further your </a:t>
            </a:r>
            <a:r>
              <a:rPr lang="en-US" dirty="0" err="1" smtClean="0"/>
              <a:t>Voicethread</a:t>
            </a:r>
            <a:r>
              <a:rPr lang="en-US" dirty="0" smtClean="0"/>
              <a:t> at any time.</a:t>
            </a:r>
          </a:p>
          <a:p>
            <a:endParaRPr lang="en-US" dirty="0"/>
          </a:p>
          <a:p>
            <a:r>
              <a:rPr lang="en-US" dirty="0" err="1" smtClean="0"/>
              <a:t>Voicethread</a:t>
            </a:r>
            <a:r>
              <a:rPr lang="en-US" dirty="0" smtClean="0"/>
              <a:t> has unlimited uses and your students can view and comment on their </a:t>
            </a:r>
            <a:r>
              <a:rPr lang="en-US" dirty="0" err="1" smtClean="0"/>
              <a:t>voicethreads</a:t>
            </a:r>
            <a:r>
              <a:rPr lang="en-US" dirty="0" smtClean="0"/>
              <a:t> at anytime whether from school or from their homes. The </a:t>
            </a:r>
            <a:r>
              <a:rPr lang="en-US" dirty="0" err="1" smtClean="0"/>
              <a:t>voicethreads</a:t>
            </a:r>
            <a:r>
              <a:rPr lang="en-US" dirty="0" smtClean="0"/>
              <a:t> can also be shared with friends and families and used for assessment purposes.</a:t>
            </a:r>
            <a:endParaRPr lang="en-NZ" dirty="0"/>
          </a:p>
        </p:txBody>
      </p:sp>
      <p:cxnSp>
        <p:nvCxnSpPr>
          <p:cNvPr id="5" name="Straight Arrow Connector 4"/>
          <p:cNvCxnSpPr/>
          <p:nvPr/>
        </p:nvCxnSpPr>
        <p:spPr bwMode="auto">
          <a:xfrm rot="16200000" flipH="1">
            <a:off x="2214546" y="1142984"/>
            <a:ext cx="3286148" cy="300039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428604"/>
            <a:ext cx="7643866" cy="769441"/>
          </a:xfrm>
          <a:prstGeom prst="rect">
            <a:avLst/>
          </a:prstGeom>
          <a:noFill/>
        </p:spPr>
        <p:txBody>
          <a:bodyPr wrap="square" rtlCol="0">
            <a:spAutoFit/>
          </a:bodyPr>
          <a:lstStyle/>
          <a:p>
            <a:pPr algn="ctr"/>
            <a:r>
              <a:rPr lang="en-US" sz="4400" dirty="0" smtClean="0"/>
              <a:t>Happy </a:t>
            </a:r>
            <a:r>
              <a:rPr lang="en-US" sz="4400" dirty="0" err="1" smtClean="0"/>
              <a:t>Voicethreading</a:t>
            </a:r>
            <a:r>
              <a:rPr lang="en-US" sz="4400" dirty="0" smtClean="0"/>
              <a:t>!</a:t>
            </a:r>
            <a:endParaRPr lang="en-NZ" sz="4400" dirty="0"/>
          </a:p>
        </p:txBody>
      </p:sp>
      <p:pic>
        <p:nvPicPr>
          <p:cNvPr id="49154" name="Picture 2"/>
          <p:cNvPicPr>
            <a:picLocks noChangeAspect="1" noChangeArrowheads="1"/>
          </p:cNvPicPr>
          <p:nvPr/>
        </p:nvPicPr>
        <p:blipFill>
          <a:blip r:embed="rId2" cstate="print"/>
          <a:srcRect/>
          <a:stretch>
            <a:fillRect/>
          </a:stretch>
        </p:blipFill>
        <p:spPr bwMode="auto">
          <a:xfrm>
            <a:off x="1571604" y="1333500"/>
            <a:ext cx="6105525" cy="55245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sjeds.com/blog/pd/wp-content/uploads/2008/01/voicethread.png"/>
          <p:cNvPicPr>
            <a:picLocks noChangeAspect="1" noChangeArrowheads="1"/>
          </p:cNvPicPr>
          <p:nvPr/>
        </p:nvPicPr>
        <p:blipFill>
          <a:blip r:embed="rId2" cstate="print"/>
          <a:srcRect/>
          <a:stretch>
            <a:fillRect/>
          </a:stretch>
        </p:blipFill>
        <p:spPr bwMode="auto">
          <a:xfrm>
            <a:off x="1071538" y="142852"/>
            <a:ext cx="6934200" cy="4619626"/>
          </a:xfrm>
          <a:prstGeom prst="rect">
            <a:avLst/>
          </a:prstGeom>
          <a:noFill/>
        </p:spPr>
      </p:pic>
      <p:sp>
        <p:nvSpPr>
          <p:cNvPr id="2" name="TextBox 1"/>
          <p:cNvSpPr txBox="1"/>
          <p:nvPr/>
        </p:nvSpPr>
        <p:spPr>
          <a:xfrm>
            <a:off x="1643042" y="4714884"/>
            <a:ext cx="6715172" cy="1938992"/>
          </a:xfrm>
          <a:prstGeom prst="rect">
            <a:avLst/>
          </a:prstGeom>
          <a:noFill/>
        </p:spPr>
        <p:txBody>
          <a:bodyPr wrap="square" rtlCol="0">
            <a:spAutoFit/>
          </a:bodyPr>
          <a:lstStyle/>
          <a:p>
            <a:r>
              <a:rPr lang="en-NZ" dirty="0" smtClean="0"/>
              <a:t>Users can doodle while commenting using the doodle tool.  </a:t>
            </a:r>
            <a:r>
              <a:rPr lang="en-NZ" dirty="0" err="1" smtClean="0"/>
              <a:t>VoiceThreads</a:t>
            </a:r>
            <a:r>
              <a:rPr lang="en-NZ" dirty="0" smtClean="0"/>
              <a:t> can even be embedded to show and receive comments on other websites and exported to MP3 players or DVDs to play as archival movies. (Payed version)</a:t>
            </a:r>
            <a:endParaRPr lang="en-NZ"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4786322"/>
            <a:ext cx="7429552" cy="1569660"/>
          </a:xfrm>
          <a:prstGeom prst="rect">
            <a:avLst/>
          </a:prstGeom>
        </p:spPr>
        <p:txBody>
          <a:bodyPr wrap="square">
            <a:spAutoFit/>
          </a:bodyPr>
          <a:lstStyle/>
          <a:p>
            <a:r>
              <a:rPr lang="en-NZ" dirty="0" err="1" smtClean="0"/>
              <a:t>VoiceThread</a:t>
            </a:r>
            <a:r>
              <a:rPr lang="en-NZ" dirty="0" smtClean="0"/>
              <a:t> inspires collaboration and expression with </a:t>
            </a:r>
            <a:r>
              <a:rPr lang="en-NZ" b="1" dirty="0" smtClean="0"/>
              <a:t>5 innovative ways to comment</a:t>
            </a:r>
            <a:r>
              <a:rPr lang="en-NZ" dirty="0" smtClean="0"/>
              <a:t>. Collect the voices of an entire group on a single page by computer microphone, telephone, text, audio file (MP3/WAV), and webcam.</a:t>
            </a:r>
            <a:endParaRPr lang="en-NZ" dirty="0"/>
          </a:p>
        </p:txBody>
      </p:sp>
      <p:pic>
        <p:nvPicPr>
          <p:cNvPr id="3073" name="Picture 1"/>
          <p:cNvPicPr>
            <a:picLocks noChangeAspect="1" noChangeArrowheads="1"/>
          </p:cNvPicPr>
          <p:nvPr/>
        </p:nvPicPr>
        <p:blipFill>
          <a:blip r:embed="rId2" cstate="print"/>
          <a:srcRect/>
          <a:stretch>
            <a:fillRect/>
          </a:stretch>
        </p:blipFill>
        <p:spPr bwMode="auto">
          <a:xfrm>
            <a:off x="2000232" y="214290"/>
            <a:ext cx="4731850" cy="4248149"/>
          </a:xfrm>
          <a:prstGeom prst="rect">
            <a:avLst/>
          </a:prstGeom>
          <a:noFill/>
          <a:ln w="9525">
            <a:noFill/>
            <a:miter lim="800000"/>
            <a:headEnd/>
            <a:tailEnd/>
          </a:ln>
        </p:spPr>
      </p:pic>
      <p:sp>
        <p:nvSpPr>
          <p:cNvPr id="4" name="TextBox 3"/>
          <p:cNvSpPr txBox="1"/>
          <p:nvPr/>
        </p:nvSpPr>
        <p:spPr>
          <a:xfrm>
            <a:off x="500034" y="1643050"/>
            <a:ext cx="1643074" cy="461665"/>
          </a:xfrm>
          <a:prstGeom prst="rect">
            <a:avLst/>
          </a:prstGeom>
          <a:noFill/>
        </p:spPr>
        <p:txBody>
          <a:bodyPr wrap="square" rtlCol="0">
            <a:spAutoFit/>
          </a:bodyPr>
          <a:lstStyle/>
          <a:p>
            <a:r>
              <a:rPr lang="en-US" dirty="0" smtClean="0"/>
              <a:t>microphone</a:t>
            </a:r>
            <a:endParaRPr lang="en-NZ" dirty="0"/>
          </a:p>
        </p:txBody>
      </p:sp>
      <p:sp>
        <p:nvSpPr>
          <p:cNvPr id="5" name="TextBox 4"/>
          <p:cNvSpPr txBox="1"/>
          <p:nvPr/>
        </p:nvSpPr>
        <p:spPr>
          <a:xfrm>
            <a:off x="6072198" y="1928802"/>
            <a:ext cx="2928958" cy="461665"/>
          </a:xfrm>
          <a:prstGeom prst="rect">
            <a:avLst/>
          </a:prstGeom>
          <a:noFill/>
        </p:spPr>
        <p:txBody>
          <a:bodyPr wrap="square" rtlCol="0">
            <a:spAutoFit/>
          </a:bodyPr>
          <a:lstStyle/>
          <a:p>
            <a:r>
              <a:rPr lang="en-US" dirty="0" smtClean="0"/>
              <a:t>Text through typing</a:t>
            </a:r>
            <a:endParaRPr lang="en-NZ" dirty="0"/>
          </a:p>
        </p:txBody>
      </p:sp>
      <p:sp>
        <p:nvSpPr>
          <p:cNvPr id="6" name="TextBox 5"/>
          <p:cNvSpPr txBox="1"/>
          <p:nvPr/>
        </p:nvSpPr>
        <p:spPr>
          <a:xfrm>
            <a:off x="5500694" y="3214686"/>
            <a:ext cx="3071834" cy="461665"/>
          </a:xfrm>
          <a:prstGeom prst="rect">
            <a:avLst/>
          </a:prstGeom>
          <a:noFill/>
        </p:spPr>
        <p:txBody>
          <a:bodyPr wrap="square" rtlCol="0">
            <a:spAutoFit/>
          </a:bodyPr>
          <a:lstStyle/>
          <a:p>
            <a:r>
              <a:rPr lang="en-US" dirty="0" smtClean="0"/>
              <a:t>Video via webcam</a:t>
            </a:r>
            <a:endParaRPr lang="en-NZ" dirty="0"/>
          </a:p>
        </p:txBody>
      </p:sp>
      <p:sp>
        <p:nvSpPr>
          <p:cNvPr id="7" name="TextBox 6"/>
          <p:cNvSpPr txBox="1"/>
          <p:nvPr/>
        </p:nvSpPr>
        <p:spPr>
          <a:xfrm>
            <a:off x="357158" y="3143248"/>
            <a:ext cx="2786082" cy="461665"/>
          </a:xfrm>
          <a:prstGeom prst="rect">
            <a:avLst/>
          </a:prstGeom>
          <a:noFill/>
        </p:spPr>
        <p:txBody>
          <a:bodyPr wrap="square" rtlCol="0">
            <a:spAutoFit/>
          </a:bodyPr>
          <a:lstStyle/>
          <a:p>
            <a:r>
              <a:rPr lang="en-US" dirty="0" smtClean="0"/>
              <a:t>Audio file upload</a:t>
            </a:r>
            <a:endParaRPr lang="en-NZ" dirty="0"/>
          </a:p>
        </p:txBody>
      </p:sp>
      <p:cxnSp>
        <p:nvCxnSpPr>
          <p:cNvPr id="9" name="Straight Arrow Connector 8"/>
          <p:cNvCxnSpPr/>
          <p:nvPr/>
        </p:nvCxnSpPr>
        <p:spPr bwMode="auto">
          <a:xfrm>
            <a:off x="2214546" y="1857364"/>
            <a:ext cx="500066" cy="21431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 name="Straight Arrow Connector 10"/>
          <p:cNvCxnSpPr>
            <a:stCxn id="5" idx="1"/>
          </p:cNvCxnSpPr>
          <p:nvPr/>
        </p:nvCxnSpPr>
        <p:spPr bwMode="auto">
          <a:xfrm rot="10800000">
            <a:off x="5715008" y="2143117"/>
            <a:ext cx="357190" cy="1651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 name="Straight Arrow Connector 12"/>
          <p:cNvCxnSpPr>
            <a:endCxn id="7" idx="3"/>
          </p:cNvCxnSpPr>
          <p:nvPr/>
        </p:nvCxnSpPr>
        <p:spPr bwMode="auto">
          <a:xfrm>
            <a:off x="2643174" y="3357562"/>
            <a:ext cx="500066" cy="1651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a:stCxn id="6" idx="1"/>
          </p:cNvCxnSpPr>
          <p:nvPr/>
        </p:nvCxnSpPr>
        <p:spPr bwMode="auto">
          <a:xfrm rot="10800000">
            <a:off x="5214942" y="3357563"/>
            <a:ext cx="285752" cy="8795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6" name="TextBox 15"/>
          <p:cNvSpPr txBox="1"/>
          <p:nvPr/>
        </p:nvSpPr>
        <p:spPr>
          <a:xfrm>
            <a:off x="2285984" y="500042"/>
            <a:ext cx="4500594" cy="461665"/>
          </a:xfrm>
          <a:prstGeom prst="rect">
            <a:avLst/>
          </a:prstGeom>
          <a:noFill/>
        </p:spPr>
        <p:txBody>
          <a:bodyPr wrap="square" rtlCol="0">
            <a:spAutoFit/>
          </a:bodyPr>
          <a:lstStyle/>
          <a:p>
            <a:r>
              <a:rPr lang="en-US" dirty="0" smtClean="0"/>
              <a:t>Telephone (not practical in NZ)</a:t>
            </a:r>
            <a:endParaRPr lang="en-NZ"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786" y="3357562"/>
            <a:ext cx="7786742" cy="3046988"/>
          </a:xfrm>
          <a:prstGeom prst="rect">
            <a:avLst/>
          </a:prstGeom>
        </p:spPr>
        <p:txBody>
          <a:bodyPr wrap="square">
            <a:spAutoFit/>
          </a:bodyPr>
          <a:lstStyle/>
          <a:p>
            <a:r>
              <a:rPr lang="en-NZ" dirty="0" err="1" smtClean="0"/>
              <a:t>VoiceThread</a:t>
            </a:r>
            <a:r>
              <a:rPr lang="en-NZ" dirty="0" smtClean="0"/>
              <a:t> supports dozens of standard file formats. Whether it's home videos, business presentations, or vacation photos, </a:t>
            </a:r>
            <a:r>
              <a:rPr lang="en-NZ" dirty="0" err="1" smtClean="0"/>
              <a:t>VoiceThread</a:t>
            </a:r>
            <a:r>
              <a:rPr lang="en-NZ" dirty="0" smtClean="0"/>
              <a:t> is ready for your multimedia and the conversations they will inspire.</a:t>
            </a:r>
          </a:p>
          <a:p>
            <a:r>
              <a:rPr lang="en-NZ" dirty="0" err="1" smtClean="0"/>
              <a:t>VoiceThread</a:t>
            </a:r>
            <a:r>
              <a:rPr lang="en-NZ" dirty="0" smtClean="0"/>
              <a:t> supports PDF, Microsoft Word, Excel, and PowerPoint (including Office 2007 formats), images, and videos. Store your photos someplace else? </a:t>
            </a:r>
            <a:r>
              <a:rPr lang="en-NZ" dirty="0" err="1" smtClean="0"/>
              <a:t>VoiceThread</a:t>
            </a:r>
            <a:r>
              <a:rPr lang="en-NZ" dirty="0" smtClean="0"/>
              <a:t> even imports photos from </a:t>
            </a:r>
            <a:r>
              <a:rPr lang="en-NZ" dirty="0" err="1" smtClean="0"/>
              <a:t>Flickr</a:t>
            </a:r>
            <a:r>
              <a:rPr lang="en-NZ" dirty="0" smtClean="0"/>
              <a:t> or the web.</a:t>
            </a:r>
            <a:endParaRPr lang="en-NZ" dirty="0"/>
          </a:p>
        </p:txBody>
      </p:sp>
      <p:pic>
        <p:nvPicPr>
          <p:cNvPr id="18434" name="Picture 2" descr="http://www.thirdworldtraveler.com/PageMill_Images/media_monkeys.jpg"/>
          <p:cNvPicPr>
            <a:picLocks noChangeAspect="1" noChangeArrowheads="1"/>
          </p:cNvPicPr>
          <p:nvPr/>
        </p:nvPicPr>
        <p:blipFill>
          <a:blip r:embed="rId2" cstate="print"/>
          <a:srcRect/>
          <a:stretch>
            <a:fillRect/>
          </a:stretch>
        </p:blipFill>
        <p:spPr bwMode="auto">
          <a:xfrm>
            <a:off x="2357422" y="785794"/>
            <a:ext cx="3800475" cy="2686051"/>
          </a:xfrm>
          <a:prstGeom prst="rect">
            <a:avLst/>
          </a:prstGeom>
          <a:noFill/>
        </p:spPr>
      </p:pic>
      <p:sp>
        <p:nvSpPr>
          <p:cNvPr id="5" name="TextBox 4"/>
          <p:cNvSpPr txBox="1"/>
          <p:nvPr/>
        </p:nvSpPr>
        <p:spPr>
          <a:xfrm>
            <a:off x="857224" y="0"/>
            <a:ext cx="6858048" cy="923330"/>
          </a:xfrm>
          <a:prstGeom prst="rect">
            <a:avLst/>
          </a:prstGeom>
          <a:noFill/>
        </p:spPr>
        <p:txBody>
          <a:bodyPr wrap="square" rtlCol="0">
            <a:spAutoFit/>
          </a:bodyPr>
          <a:lstStyle/>
          <a:p>
            <a:pPr algn="ctr"/>
            <a:r>
              <a:rPr lang="en-US" sz="5400" dirty="0" smtClean="0"/>
              <a:t>Media</a:t>
            </a:r>
            <a:endParaRPr lang="en-NZ" sz="5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3714752"/>
            <a:ext cx="7572428" cy="2677656"/>
          </a:xfrm>
          <a:prstGeom prst="rect">
            <a:avLst/>
          </a:prstGeom>
        </p:spPr>
        <p:txBody>
          <a:bodyPr wrap="square">
            <a:spAutoFit/>
          </a:bodyPr>
          <a:lstStyle/>
          <a:p>
            <a:r>
              <a:rPr lang="en-NZ" dirty="0" smtClean="0"/>
              <a:t>With Doodling, you can draw on top of the media as you record your comment (using </a:t>
            </a:r>
            <a:r>
              <a:rPr lang="en-NZ" dirty="0" err="1" smtClean="0"/>
              <a:t>mic</a:t>
            </a:r>
            <a:r>
              <a:rPr lang="en-NZ" dirty="0" smtClean="0"/>
              <a:t>, webcam, or keyboard). </a:t>
            </a:r>
            <a:r>
              <a:rPr lang="en-NZ" dirty="0" err="1" smtClean="0"/>
              <a:t>VoiceThread's</a:t>
            </a:r>
            <a:r>
              <a:rPr lang="en-NZ" dirty="0" smtClean="0"/>
              <a:t> innovative Video Doodling feature allows you to control the playback of a video, while Doodling and commenting on specific video segments. </a:t>
            </a:r>
            <a:r>
              <a:rPr lang="en-NZ" dirty="0" err="1" smtClean="0"/>
              <a:t>VoiceThread</a:t>
            </a:r>
            <a:r>
              <a:rPr lang="en-NZ" dirty="0" smtClean="0"/>
              <a:t> Doodles are synced to your comment, showing viewers your thoughts in action.</a:t>
            </a:r>
            <a:endParaRPr lang="en-NZ" dirty="0"/>
          </a:p>
        </p:txBody>
      </p:sp>
      <p:pic>
        <p:nvPicPr>
          <p:cNvPr id="19458" name="Picture 2"/>
          <p:cNvPicPr>
            <a:picLocks noChangeAspect="1" noChangeArrowheads="1"/>
          </p:cNvPicPr>
          <p:nvPr/>
        </p:nvPicPr>
        <p:blipFill>
          <a:blip r:embed="rId2" cstate="print"/>
          <a:srcRect/>
          <a:stretch>
            <a:fillRect/>
          </a:stretch>
        </p:blipFill>
        <p:spPr bwMode="auto">
          <a:xfrm>
            <a:off x="3286116" y="1857364"/>
            <a:ext cx="2057400" cy="1685925"/>
          </a:xfrm>
          <a:prstGeom prst="rect">
            <a:avLst/>
          </a:prstGeom>
          <a:noFill/>
          <a:ln w="9525">
            <a:noFill/>
            <a:miter lim="800000"/>
            <a:headEnd/>
            <a:tailEnd/>
          </a:ln>
        </p:spPr>
      </p:pic>
      <p:sp>
        <p:nvSpPr>
          <p:cNvPr id="4" name="TextBox 3"/>
          <p:cNvSpPr txBox="1"/>
          <p:nvPr/>
        </p:nvSpPr>
        <p:spPr>
          <a:xfrm>
            <a:off x="1142976" y="285728"/>
            <a:ext cx="6572296" cy="1323439"/>
          </a:xfrm>
          <a:prstGeom prst="rect">
            <a:avLst/>
          </a:prstGeom>
          <a:noFill/>
        </p:spPr>
        <p:txBody>
          <a:bodyPr wrap="square" rtlCol="0">
            <a:spAutoFit/>
          </a:bodyPr>
          <a:lstStyle/>
          <a:p>
            <a:pPr algn="ctr"/>
            <a:r>
              <a:rPr lang="en-US" sz="8000" dirty="0" smtClean="0"/>
              <a:t>Doodling</a:t>
            </a:r>
            <a:endParaRPr lang="en-NZ" sz="8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2976" y="4071942"/>
            <a:ext cx="7429552" cy="2308324"/>
          </a:xfrm>
          <a:prstGeom prst="rect">
            <a:avLst/>
          </a:prstGeom>
        </p:spPr>
        <p:txBody>
          <a:bodyPr wrap="square">
            <a:spAutoFit/>
          </a:bodyPr>
          <a:lstStyle/>
          <a:p>
            <a:r>
              <a:rPr lang="en-NZ" dirty="0" err="1" smtClean="0"/>
              <a:t>VoiceThread</a:t>
            </a:r>
            <a:r>
              <a:rPr lang="en-NZ" dirty="0" smtClean="0"/>
              <a:t> makes embedding easy, allowing you to add interactive group discussions to any website. Simply copy and paste the embed code to your website and let the conversations begin. Whether it's feedback, critique, or group story-telling, collect it how, when, and where you want.</a:t>
            </a:r>
            <a:endParaRPr lang="en-NZ" dirty="0"/>
          </a:p>
        </p:txBody>
      </p:sp>
      <p:pic>
        <p:nvPicPr>
          <p:cNvPr id="20482" name="Picture 2"/>
          <p:cNvPicPr>
            <a:picLocks noChangeAspect="1" noChangeArrowheads="1"/>
          </p:cNvPicPr>
          <p:nvPr/>
        </p:nvPicPr>
        <p:blipFill>
          <a:blip r:embed="rId2" cstate="print"/>
          <a:srcRect/>
          <a:stretch>
            <a:fillRect/>
          </a:stretch>
        </p:blipFill>
        <p:spPr bwMode="auto">
          <a:xfrm>
            <a:off x="3286116" y="1857364"/>
            <a:ext cx="2514600" cy="1866900"/>
          </a:xfrm>
          <a:prstGeom prst="rect">
            <a:avLst/>
          </a:prstGeom>
          <a:noFill/>
          <a:ln w="9525">
            <a:noFill/>
            <a:miter lim="800000"/>
            <a:headEnd/>
            <a:tailEnd/>
          </a:ln>
        </p:spPr>
      </p:pic>
      <p:sp>
        <p:nvSpPr>
          <p:cNvPr id="4" name="TextBox 3"/>
          <p:cNvSpPr txBox="1"/>
          <p:nvPr/>
        </p:nvSpPr>
        <p:spPr>
          <a:xfrm>
            <a:off x="785786" y="214290"/>
            <a:ext cx="7500990" cy="1107996"/>
          </a:xfrm>
          <a:prstGeom prst="rect">
            <a:avLst/>
          </a:prstGeom>
          <a:noFill/>
        </p:spPr>
        <p:txBody>
          <a:bodyPr wrap="square" rtlCol="0">
            <a:spAutoFit/>
          </a:bodyPr>
          <a:lstStyle/>
          <a:p>
            <a:pPr algn="ctr"/>
            <a:r>
              <a:rPr lang="en-US" sz="6600" dirty="0" smtClean="0"/>
              <a:t>Embedding</a:t>
            </a:r>
            <a:endParaRPr lang="en-NZ" sz="6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5852" y="4714884"/>
            <a:ext cx="7143800" cy="1938992"/>
          </a:xfrm>
          <a:prstGeom prst="rect">
            <a:avLst/>
          </a:prstGeom>
        </p:spPr>
        <p:txBody>
          <a:bodyPr wrap="square">
            <a:spAutoFit/>
          </a:bodyPr>
          <a:lstStyle/>
          <a:p>
            <a:r>
              <a:rPr lang="en-NZ" dirty="0" err="1" smtClean="0"/>
              <a:t>VoiceThread's</a:t>
            </a:r>
            <a:r>
              <a:rPr lang="en-NZ" dirty="0" smtClean="0"/>
              <a:t> Comment Moderation allows a </a:t>
            </a:r>
            <a:r>
              <a:rPr lang="en-NZ" dirty="0" err="1" smtClean="0"/>
              <a:t>VoiceThread</a:t>
            </a:r>
            <a:r>
              <a:rPr lang="en-NZ" dirty="0" smtClean="0"/>
              <a:t> creators and editors to pick which comments are shown to everyone else. So, an editor can easily choose the best 5 comments out of a selection of a 100 and turn a epic novel into a succinct short story.</a:t>
            </a:r>
            <a:endParaRPr lang="en-NZ" dirty="0"/>
          </a:p>
        </p:txBody>
      </p:sp>
      <p:sp>
        <p:nvSpPr>
          <p:cNvPr id="3" name="TextBox 2"/>
          <p:cNvSpPr txBox="1"/>
          <p:nvPr/>
        </p:nvSpPr>
        <p:spPr>
          <a:xfrm>
            <a:off x="1285852" y="214290"/>
            <a:ext cx="7072362" cy="1015663"/>
          </a:xfrm>
          <a:prstGeom prst="rect">
            <a:avLst/>
          </a:prstGeom>
          <a:noFill/>
        </p:spPr>
        <p:txBody>
          <a:bodyPr wrap="square" rtlCol="0">
            <a:spAutoFit/>
          </a:bodyPr>
          <a:lstStyle/>
          <a:p>
            <a:pPr algn="ctr"/>
            <a:r>
              <a:rPr lang="en-US" sz="6000" dirty="0" smtClean="0"/>
              <a:t>Moderation</a:t>
            </a:r>
            <a:endParaRPr lang="en-NZ" sz="6000" dirty="0"/>
          </a:p>
        </p:txBody>
      </p:sp>
      <p:pic>
        <p:nvPicPr>
          <p:cNvPr id="21506" name="Picture 2"/>
          <p:cNvPicPr>
            <a:picLocks noChangeAspect="1" noChangeArrowheads="1"/>
          </p:cNvPicPr>
          <p:nvPr/>
        </p:nvPicPr>
        <p:blipFill>
          <a:blip r:embed="rId2" cstate="print"/>
          <a:srcRect/>
          <a:stretch>
            <a:fillRect/>
          </a:stretch>
        </p:blipFill>
        <p:spPr bwMode="auto">
          <a:xfrm>
            <a:off x="3000364" y="1500174"/>
            <a:ext cx="3498867" cy="271463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150</TotalTime>
  <Words>1186</Words>
  <Application>Microsoft Office PowerPoint</Application>
  <PresentationFormat>On-screen Show (4:3)</PresentationFormat>
  <Paragraphs>76</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blank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Wintec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esmjr</dc:creator>
  <cp:lastModifiedBy>esmjr</cp:lastModifiedBy>
  <cp:revision>35</cp:revision>
  <dcterms:created xsi:type="dcterms:W3CDTF">2009-05-28T02:56:06Z</dcterms:created>
  <dcterms:modified xsi:type="dcterms:W3CDTF">2009-06-01T20:48:05Z</dcterms:modified>
</cp:coreProperties>
</file>